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handoutMasterIdLst>
    <p:handoutMasterId r:id="rId20"/>
  </p:handoutMasterIdLst>
  <p:sldIdLst>
    <p:sldId id="256" r:id="rId2"/>
    <p:sldId id="257" r:id="rId3"/>
    <p:sldId id="258" r:id="rId4"/>
    <p:sldId id="277" r:id="rId5"/>
    <p:sldId id="278" r:id="rId6"/>
    <p:sldId id="299" r:id="rId7"/>
    <p:sldId id="301" r:id="rId8"/>
    <p:sldId id="300" r:id="rId9"/>
    <p:sldId id="293" r:id="rId10"/>
    <p:sldId id="288" r:id="rId11"/>
    <p:sldId id="294" r:id="rId12"/>
    <p:sldId id="292" r:id="rId13"/>
    <p:sldId id="296" r:id="rId14"/>
    <p:sldId id="297" r:id="rId15"/>
    <p:sldId id="298" r:id="rId16"/>
    <p:sldId id="289" r:id="rId17"/>
    <p:sldId id="276" r:id="rId18"/>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Play"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29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778" y="29"/>
      </p:cViewPr>
      <p:guideLst>
        <p:guide orient="horz" pos="2160"/>
        <p:guide pos="29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1ffce3f5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101ffce3f5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92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1ffce3f5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101ffce3f5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1569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1ffce3f5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101ffce3f5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877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1ffce3f5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101ffce3f5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487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809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1ffce3f5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101ffce3f5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1ffce3f5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101ffce3f5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850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1ffce3f5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101ffce3f5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44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1ffce3f5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101ffce3f5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118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086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mt="39000"/>
          </a:blip>
          <a:srcRect l="28363"/>
          <a:stretch>
            <a:fillRect/>
          </a:stretch>
        </p:blipFill>
        <p:spPr>
          <a:xfrm>
            <a:off x="-232049" y="7299704"/>
            <a:ext cx="14418410" cy="5560111"/>
          </a:xfrm>
          <a:prstGeom prst="rect">
            <a:avLst/>
          </a:prstGeom>
          <a:noFill/>
          <a:ln>
            <a:noFill/>
          </a:ln>
        </p:spPr>
      </p:pic>
      <p:pic>
        <p:nvPicPr>
          <p:cNvPr id="85" name="Google Shape;85;p13"/>
          <p:cNvPicPr preferRelativeResize="0"/>
          <p:nvPr/>
        </p:nvPicPr>
        <p:blipFill rotWithShape="1">
          <a:blip r:embed="rId3"/>
          <a:srcRect/>
          <a:stretch>
            <a:fillRect/>
          </a:stretch>
        </p:blipFill>
        <p:spPr>
          <a:xfrm>
            <a:off x="1472553" y="7576961"/>
            <a:ext cx="18119807" cy="5005597"/>
          </a:xfrm>
          <a:prstGeom prst="rect">
            <a:avLst/>
          </a:prstGeom>
          <a:noFill/>
          <a:ln>
            <a:noFill/>
          </a:ln>
        </p:spPr>
      </p:pic>
      <p:pic>
        <p:nvPicPr>
          <p:cNvPr id="86" name="Google Shape;86;p13"/>
          <p:cNvPicPr preferRelativeResize="0"/>
          <p:nvPr/>
        </p:nvPicPr>
        <p:blipFill rotWithShape="1">
          <a:blip r:embed="rId4">
            <a:alphaModFix amt="25000"/>
          </a:blip>
          <a:srcRect/>
          <a:stretch>
            <a:fillRect/>
          </a:stretch>
        </p:blipFill>
        <p:spPr>
          <a:xfrm>
            <a:off x="13782484" y="3193872"/>
            <a:ext cx="3843560" cy="3790711"/>
          </a:xfrm>
          <a:prstGeom prst="rect">
            <a:avLst/>
          </a:prstGeom>
          <a:noFill/>
          <a:ln>
            <a:noFill/>
          </a:ln>
        </p:spPr>
      </p:pic>
      <p:pic>
        <p:nvPicPr>
          <p:cNvPr id="87" name="Google Shape;87;p13"/>
          <p:cNvPicPr preferRelativeResize="0"/>
          <p:nvPr/>
        </p:nvPicPr>
        <p:blipFill rotWithShape="1">
          <a:blip r:embed="rId5">
            <a:alphaModFix amt="81000"/>
          </a:blip>
          <a:srcRect/>
          <a:stretch>
            <a:fillRect/>
          </a:stretch>
        </p:blipFill>
        <p:spPr>
          <a:xfrm>
            <a:off x="-1153843" y="-2029430"/>
            <a:ext cx="6666302" cy="5933009"/>
          </a:xfrm>
          <a:prstGeom prst="rect">
            <a:avLst/>
          </a:prstGeom>
          <a:noFill/>
          <a:ln>
            <a:noFill/>
          </a:ln>
        </p:spPr>
      </p:pic>
      <p:pic>
        <p:nvPicPr>
          <p:cNvPr id="88" name="Google Shape;88;p13"/>
          <p:cNvPicPr preferRelativeResize="0"/>
          <p:nvPr/>
        </p:nvPicPr>
        <p:blipFill rotWithShape="1">
          <a:blip r:embed="rId6">
            <a:alphaModFix amt="71000"/>
          </a:blip>
          <a:srcRect/>
          <a:stretch>
            <a:fillRect/>
          </a:stretch>
        </p:blipFill>
        <p:spPr>
          <a:xfrm>
            <a:off x="9943008" y="2139347"/>
            <a:ext cx="1958688" cy="1855857"/>
          </a:xfrm>
          <a:prstGeom prst="rect">
            <a:avLst/>
          </a:prstGeom>
          <a:noFill/>
          <a:ln>
            <a:noFill/>
          </a:ln>
        </p:spPr>
      </p:pic>
      <p:grpSp>
        <p:nvGrpSpPr>
          <p:cNvPr id="89" name="Google Shape;89;p13"/>
          <p:cNvGrpSpPr/>
          <p:nvPr/>
        </p:nvGrpSpPr>
        <p:grpSpPr>
          <a:xfrm>
            <a:off x="921376" y="937074"/>
            <a:ext cx="6055729" cy="659536"/>
            <a:chOff x="0" y="0"/>
            <a:chExt cx="8074305" cy="879381"/>
          </a:xfrm>
        </p:grpSpPr>
        <p:pic>
          <p:nvPicPr>
            <p:cNvPr id="90" name="Google Shape;90;p13"/>
            <p:cNvPicPr preferRelativeResize="0"/>
            <p:nvPr/>
          </p:nvPicPr>
          <p:blipFill rotWithShape="1">
            <a:blip r:embed="rId7"/>
            <a:srcRect/>
            <a:stretch>
              <a:fillRect/>
            </a:stretch>
          </p:blipFill>
          <p:spPr>
            <a:xfrm>
              <a:off x="0" y="0"/>
              <a:ext cx="936068" cy="716517"/>
            </a:xfrm>
            <a:prstGeom prst="rect">
              <a:avLst/>
            </a:prstGeom>
            <a:noFill/>
            <a:ln>
              <a:noFill/>
            </a:ln>
          </p:spPr>
        </p:pic>
        <p:sp>
          <p:nvSpPr>
            <p:cNvPr id="91" name="Google Shape;91;p13"/>
            <p:cNvSpPr txBox="1"/>
            <p:nvPr/>
          </p:nvSpPr>
          <p:spPr>
            <a:xfrm>
              <a:off x="1648305" y="18322"/>
              <a:ext cx="6426000" cy="86105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3000" dirty="0">
                <a:solidFill>
                  <a:srgbClr val="FFFFFF"/>
                </a:solidFill>
                <a:latin typeface="Times New Roman" panose="02020603050405020304" charset="0"/>
                <a:ea typeface="Play" panose="00000500000000000000"/>
                <a:cs typeface="Times New Roman" panose="02020603050405020304" charset="0"/>
                <a:sym typeface="Play" panose="00000500000000000000"/>
              </a:endParaRPr>
            </a:p>
          </p:txBody>
        </p:sp>
      </p:grpSp>
      <p:grpSp>
        <p:nvGrpSpPr>
          <p:cNvPr id="92" name="Google Shape;92;p13"/>
          <p:cNvGrpSpPr/>
          <p:nvPr/>
        </p:nvGrpSpPr>
        <p:grpSpPr>
          <a:xfrm>
            <a:off x="13468245" y="4344409"/>
            <a:ext cx="3791054" cy="660978"/>
            <a:chOff x="0" y="0"/>
            <a:chExt cx="5054738" cy="881305"/>
          </a:xfrm>
        </p:grpSpPr>
        <p:cxnSp>
          <p:nvCxnSpPr>
            <p:cNvPr id="93" name="Google Shape;93;p13"/>
            <p:cNvCxnSpPr/>
            <p:nvPr/>
          </p:nvCxnSpPr>
          <p:spPr>
            <a:xfrm>
              <a:off x="0" y="881305"/>
              <a:ext cx="5054738" cy="0"/>
            </a:xfrm>
            <a:prstGeom prst="straightConnector1">
              <a:avLst/>
            </a:prstGeom>
            <a:noFill/>
            <a:ln w="12700" cap="flat" cmpd="sng">
              <a:solidFill>
                <a:srgbClr val="FFFFFF"/>
              </a:solidFill>
              <a:prstDash val="solid"/>
              <a:round/>
              <a:headEnd type="none" w="sm" len="sm"/>
              <a:tailEnd type="none" w="sm" len="sm"/>
            </a:ln>
          </p:spPr>
        </p:cxnSp>
        <p:sp>
          <p:nvSpPr>
            <p:cNvPr id="94" name="Google Shape;94;p13"/>
            <p:cNvSpPr txBox="1"/>
            <p:nvPr/>
          </p:nvSpPr>
          <p:spPr>
            <a:xfrm>
              <a:off x="0" y="0"/>
              <a:ext cx="4473300" cy="63923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a:solidFill>
                    <a:srgbClr val="FFFFFF"/>
                  </a:solidFill>
                  <a:latin typeface="Times New Roman" panose="02020603050405020304" charset="0"/>
                  <a:ea typeface="Play" panose="00000500000000000000"/>
                  <a:cs typeface="Times New Roman" panose="02020603050405020304" charset="0"/>
                  <a:sym typeface="Play" panose="00000500000000000000"/>
                </a:rPr>
                <a:t>Giáo viên hướng dẫn</a:t>
              </a:r>
            </a:p>
          </p:txBody>
        </p:sp>
      </p:grpSp>
      <p:sp>
        <p:nvSpPr>
          <p:cNvPr id="99" name="Google Shape;99;p13"/>
          <p:cNvSpPr txBox="1"/>
          <p:nvPr/>
        </p:nvSpPr>
        <p:spPr>
          <a:xfrm>
            <a:off x="13481589" y="860874"/>
            <a:ext cx="37776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latin typeface="Times New Roman" panose="02020603050405020304" charset="0"/>
              <a:cs typeface="Times New Roman" panose="02020603050405020304" charset="0"/>
            </a:endParaRPr>
          </a:p>
        </p:txBody>
      </p:sp>
      <p:grpSp>
        <p:nvGrpSpPr>
          <p:cNvPr id="14" name="Group 14"/>
          <p:cNvGrpSpPr/>
          <p:nvPr/>
        </p:nvGrpSpPr>
        <p:grpSpPr>
          <a:xfrm>
            <a:off x="990600" y="2171700"/>
            <a:ext cx="13843000" cy="3885679"/>
            <a:chOff x="0" y="76200"/>
            <a:chExt cx="17519915" cy="5180905"/>
          </a:xfrm>
        </p:grpSpPr>
        <p:sp>
          <p:nvSpPr>
            <p:cNvPr id="15" name="TextBox 15"/>
            <p:cNvSpPr txBox="1"/>
            <p:nvPr/>
          </p:nvSpPr>
          <p:spPr>
            <a:xfrm>
              <a:off x="0" y="76200"/>
              <a:ext cx="17519915" cy="5180905"/>
            </a:xfrm>
            <a:prstGeom prst="rect">
              <a:avLst/>
            </a:prstGeom>
          </p:spPr>
          <p:txBody>
            <a:bodyPr wrap="square" lIns="0" tIns="0" rIns="0" bIns="0" rtlCol="0" anchor="t">
              <a:spAutoFit/>
            </a:bodyPr>
            <a:lstStyle/>
            <a:p>
              <a:pPr>
                <a:lnSpc>
                  <a:spcPts val="10120"/>
                </a:lnSpc>
              </a:pPr>
              <a:r>
                <a:rPr lang="en-US" sz="9200" dirty="0">
                  <a:solidFill>
                    <a:srgbClr val="FFFFFF"/>
                  </a:solidFill>
                  <a:latin typeface="Times New Roman" panose="02020603050405020304" charset="0"/>
                  <a:cs typeface="Times New Roman" panose="02020603050405020304" charset="0"/>
                </a:rPr>
                <a:t>TÌM HIỂU VỀ DỊCH VỤ RECOMMENDATION CỦA AWS</a:t>
              </a:r>
            </a:p>
          </p:txBody>
        </p:sp>
        <p:sp>
          <p:nvSpPr>
            <p:cNvPr id="16" name="TextBox 16"/>
            <p:cNvSpPr txBox="1"/>
            <p:nvPr/>
          </p:nvSpPr>
          <p:spPr>
            <a:xfrm>
              <a:off x="0" y="4302284"/>
              <a:ext cx="13284965" cy="622300"/>
            </a:xfrm>
            <a:prstGeom prst="rect">
              <a:avLst/>
            </a:prstGeom>
          </p:spPr>
          <p:txBody>
            <a:bodyPr lIns="0" tIns="0" rIns="0" bIns="0" rtlCol="0" anchor="t">
              <a:spAutoFit/>
            </a:bodyPr>
            <a:lstStyle/>
            <a:p>
              <a:pPr marL="0" lvl="0" indent="0" algn="l">
                <a:lnSpc>
                  <a:spcPts val="3640"/>
                </a:lnSpc>
                <a:spcBef>
                  <a:spcPct val="0"/>
                </a:spcBef>
              </a:pPr>
              <a:endParaRPr lang="en-US" sz="2600">
                <a:solidFill>
                  <a:srgbClr val="FFFFFF"/>
                </a:solidFill>
                <a:latin typeface="Times New Roman" panose="02020603050405020304" charset="0"/>
                <a:cs typeface="Times New Roman" panose="02020603050405020304" charset="0"/>
              </a:endParaRPr>
            </a:p>
          </p:txBody>
        </p:sp>
      </p:grpSp>
      <p:sp>
        <p:nvSpPr>
          <p:cNvPr id="2" name="Google Shape;98;p13"/>
          <p:cNvSpPr txBox="1"/>
          <p:nvPr/>
        </p:nvSpPr>
        <p:spPr>
          <a:xfrm>
            <a:off x="990600" y="6591185"/>
            <a:ext cx="9963675" cy="174509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700" dirty="0" err="1">
                <a:solidFill>
                  <a:srgbClr val="FFFFFF"/>
                </a:solidFill>
                <a:latin typeface="Times New Roman" panose="02020603050405020304" charset="0"/>
                <a:cs typeface="Times New Roman" panose="02020603050405020304" charset="0"/>
              </a:rPr>
              <a:t>Thành</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viên</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nhóm</a:t>
            </a:r>
            <a:r>
              <a:rPr lang="en-US" sz="2700" dirty="0">
                <a:solidFill>
                  <a:srgbClr val="FFFFFF"/>
                </a:solidFill>
                <a:latin typeface="Times New Roman" panose="02020603050405020304" charset="0"/>
                <a:cs typeface="Times New Roman" panose="02020603050405020304" charset="0"/>
              </a:rPr>
              <a:t>:</a:t>
            </a:r>
          </a:p>
          <a:p>
            <a:pPr marL="0" marR="0" lvl="0" indent="0" algn="l" rtl="0">
              <a:lnSpc>
                <a:spcPct val="140000"/>
              </a:lnSpc>
              <a:spcBef>
                <a:spcPts val="0"/>
              </a:spcBef>
              <a:spcAft>
                <a:spcPts val="0"/>
              </a:spcAft>
              <a:buNone/>
            </a:pPr>
            <a:r>
              <a:rPr lang="en-US" sz="2700" dirty="0">
                <a:solidFill>
                  <a:srgbClr val="FFFFFF"/>
                </a:solidFill>
                <a:latin typeface="Times New Roman" panose="02020603050405020304" charset="0"/>
                <a:cs typeface="Times New Roman" panose="02020603050405020304" charset="0"/>
                <a:sym typeface="+mn-ea"/>
              </a:rPr>
              <a:t>			</a:t>
            </a:r>
            <a:r>
              <a:rPr lang="en-US" sz="2700" dirty="0">
                <a:solidFill>
                  <a:schemeClr val="lt1"/>
                </a:solidFill>
                <a:latin typeface="Times New Roman" panose="02020603050405020304" charset="0"/>
                <a:cs typeface="Times New Roman" panose="02020603050405020304" charset="0"/>
                <a:sym typeface="+mn-ea"/>
              </a:rPr>
              <a:t>Cao </a:t>
            </a:r>
            <a:r>
              <a:rPr lang="en-US" sz="2700" dirty="0" err="1">
                <a:solidFill>
                  <a:schemeClr val="lt1"/>
                </a:solidFill>
                <a:latin typeface="Times New Roman" panose="02020603050405020304" charset="0"/>
                <a:cs typeface="Times New Roman" panose="02020603050405020304" charset="0"/>
                <a:sym typeface="+mn-ea"/>
              </a:rPr>
              <a:t>Xuân</a:t>
            </a:r>
            <a:r>
              <a:rPr lang="en-US" sz="2700" dirty="0">
                <a:solidFill>
                  <a:schemeClr val="lt1"/>
                </a:solidFill>
                <a:latin typeface="Times New Roman" panose="02020603050405020304" charset="0"/>
                <a:cs typeface="Times New Roman" panose="02020603050405020304" charset="0"/>
                <a:sym typeface="+mn-ea"/>
              </a:rPr>
              <a:t> </a:t>
            </a:r>
            <a:r>
              <a:rPr lang="en-US" sz="2700" dirty="0" err="1">
                <a:solidFill>
                  <a:schemeClr val="lt1"/>
                </a:solidFill>
                <a:latin typeface="Times New Roman" panose="02020603050405020304" charset="0"/>
                <a:cs typeface="Times New Roman" panose="02020603050405020304" charset="0"/>
                <a:sym typeface="+mn-ea"/>
              </a:rPr>
              <a:t>Thắng</a:t>
            </a:r>
            <a:r>
              <a:rPr lang="en-US" sz="2700" dirty="0">
                <a:solidFill>
                  <a:schemeClr val="lt1"/>
                </a:solidFill>
                <a:latin typeface="Times New Roman" panose="02020603050405020304" charset="0"/>
                <a:cs typeface="Times New Roman" panose="02020603050405020304" charset="0"/>
                <a:sym typeface="+mn-ea"/>
              </a:rPr>
              <a:t> 	– 19119222</a:t>
            </a:r>
          </a:p>
          <a:p>
            <a:pPr marL="0" marR="0" lvl="0" indent="0" algn="l" rtl="0">
              <a:lnSpc>
                <a:spcPct val="140000"/>
              </a:lnSpc>
              <a:spcBef>
                <a:spcPts val="0"/>
              </a:spcBef>
              <a:spcAft>
                <a:spcPts val="0"/>
              </a:spcAft>
              <a:buNone/>
            </a:pPr>
            <a:r>
              <a:rPr lang="en-US" sz="2700" dirty="0">
                <a:solidFill>
                  <a:schemeClr val="lt1"/>
                </a:solidFill>
                <a:latin typeface="Times New Roman" panose="02020603050405020304" charset="0"/>
                <a:cs typeface="Times New Roman" panose="02020603050405020304" charset="0"/>
                <a:sym typeface="+mn-ea"/>
              </a:rPr>
              <a:t>			Trần Minh Sang 	– 19110278</a:t>
            </a:r>
          </a:p>
        </p:txBody>
      </p:sp>
      <p:sp>
        <p:nvSpPr>
          <p:cNvPr id="13" name="TextBox 13"/>
          <p:cNvSpPr txBox="1"/>
          <p:nvPr/>
        </p:nvSpPr>
        <p:spPr>
          <a:xfrm>
            <a:off x="13481581" y="5329817"/>
            <a:ext cx="3355075" cy="335476"/>
          </a:xfrm>
          <a:prstGeom prst="rect">
            <a:avLst/>
          </a:prstGeom>
        </p:spPr>
        <p:txBody>
          <a:bodyPr lIns="0" tIns="0" rIns="0" bIns="0" rtlCol="0" anchor="t">
            <a:spAutoFit/>
          </a:bodyPr>
          <a:lstStyle/>
          <a:p>
            <a:pPr>
              <a:lnSpc>
                <a:spcPts val="2800"/>
              </a:lnSpc>
            </a:pPr>
            <a:r>
              <a:rPr lang="en-US" sz="2200" dirty="0" err="1">
                <a:solidFill>
                  <a:srgbClr val="FFFFFF"/>
                </a:solidFill>
                <a:latin typeface="Times New Roman" panose="02020603050405020304" charset="0"/>
                <a:cs typeface="Times New Roman" panose="02020603050405020304" charset="0"/>
              </a:rPr>
              <a:t>Thầy</a:t>
            </a:r>
            <a:r>
              <a:rPr lang="en-US" sz="2200" dirty="0">
                <a:solidFill>
                  <a:srgbClr val="FFFFFF"/>
                </a:solidFill>
                <a:latin typeface="Times New Roman" panose="02020603050405020304" charset="0"/>
                <a:cs typeface="Times New Roman" panose="02020603050405020304" charset="0"/>
              </a:rPr>
              <a:t> </a:t>
            </a:r>
            <a:r>
              <a:rPr lang="en-US" sz="2200" dirty="0" err="1">
                <a:solidFill>
                  <a:srgbClr val="FFFFFF"/>
                </a:solidFill>
                <a:latin typeface="Times New Roman" panose="02020603050405020304" charset="0"/>
                <a:cs typeface="Times New Roman" panose="02020603050405020304" charset="0"/>
              </a:rPr>
              <a:t>Huỳnh</a:t>
            </a:r>
            <a:r>
              <a:rPr lang="en-US" sz="2200" dirty="0">
                <a:solidFill>
                  <a:srgbClr val="FFFFFF"/>
                </a:solidFill>
                <a:latin typeface="Times New Roman" panose="02020603050405020304" charset="0"/>
                <a:cs typeface="Times New Roman" panose="02020603050405020304" charset="0"/>
              </a:rPr>
              <a:t> </a:t>
            </a:r>
            <a:r>
              <a:rPr lang="en-US" sz="2200" dirty="0" err="1">
                <a:solidFill>
                  <a:srgbClr val="FFFFFF"/>
                </a:solidFill>
                <a:latin typeface="Times New Roman" panose="02020603050405020304" charset="0"/>
                <a:cs typeface="Times New Roman" panose="02020603050405020304" charset="0"/>
              </a:rPr>
              <a:t>Xuân</a:t>
            </a:r>
            <a:r>
              <a:rPr lang="en-US" sz="2200" dirty="0">
                <a:solidFill>
                  <a:srgbClr val="FFFFFF"/>
                </a:solidFill>
                <a:latin typeface="Times New Roman" panose="02020603050405020304" charset="0"/>
                <a:cs typeface="Times New Roman" panose="02020603050405020304" charset="0"/>
              </a:rPr>
              <a:t> </a:t>
            </a:r>
            <a:r>
              <a:rPr lang="en-US" sz="2200" dirty="0" err="1">
                <a:solidFill>
                  <a:srgbClr val="FFFFFF"/>
                </a:solidFill>
                <a:latin typeface="Times New Roman" panose="02020603050405020304" charset="0"/>
                <a:cs typeface="Times New Roman" panose="02020603050405020304" charset="0"/>
              </a:rPr>
              <a:t>Phụng</a:t>
            </a:r>
            <a:endParaRPr lang="en-US" sz="2200" dirty="0">
              <a:solidFill>
                <a:srgbClr val="FFFFFF"/>
              </a:solidFill>
              <a:latin typeface="Times New Roman" panose="02020603050405020304" charset="0"/>
              <a:cs typeface="Times New Roman" panose="02020603050405020304" charset="0"/>
            </a:endParaRPr>
          </a:p>
        </p:txBody>
      </p:sp>
      <p:sp>
        <p:nvSpPr>
          <p:cNvPr id="9"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a:solidFill>
                  <a:srgbClr val="FFFFFF"/>
                </a:solidFill>
                <a:latin typeface="Times New Roman" panose="02020603050405020304" charset="0"/>
                <a:ea typeface="Play" panose="00000500000000000000"/>
                <a:cs typeface="Times New Roman" panose="02020603050405020304" charset="0"/>
                <a:sym typeface="Play" panose="00000500000000000000"/>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91"/>
        <p:cNvGrpSpPr/>
        <p:nvPr/>
      </p:nvGrpSpPr>
      <p:grpSpPr>
        <a:xfrm>
          <a:off x="0" y="0"/>
          <a:ext cx="0" cy="0"/>
          <a:chOff x="0" y="0"/>
          <a:chExt cx="0" cy="0"/>
        </a:xfrm>
      </p:grpSpPr>
      <p:pic>
        <p:nvPicPr>
          <p:cNvPr id="192" name="Google Shape;192;p18"/>
          <p:cNvPicPr preferRelativeResize="0"/>
          <p:nvPr/>
        </p:nvPicPr>
        <p:blipFill rotWithShape="1">
          <a:blip r:embed="rId3">
            <a:alphaModFix amt="20000"/>
          </a:blip>
          <a:srcRect/>
          <a:stretch>
            <a:fillRect/>
          </a:stretch>
        </p:blipFill>
        <p:spPr>
          <a:xfrm>
            <a:off x="-1795281" y="1488425"/>
            <a:ext cx="24354667" cy="11751126"/>
          </a:xfrm>
          <a:prstGeom prst="rect">
            <a:avLst/>
          </a:prstGeom>
          <a:noFill/>
          <a:ln>
            <a:noFill/>
          </a:ln>
        </p:spPr>
      </p:pic>
      <p:pic>
        <p:nvPicPr>
          <p:cNvPr id="193" name="Google Shape;193;p18"/>
          <p:cNvPicPr preferRelativeResize="0"/>
          <p:nvPr/>
        </p:nvPicPr>
        <p:blipFill rotWithShape="1">
          <a:blip r:embed="rId4"/>
          <a:srcRect/>
          <a:stretch>
            <a:fillRect/>
          </a:stretch>
        </p:blipFill>
        <p:spPr>
          <a:xfrm>
            <a:off x="141525" y="-1231050"/>
            <a:ext cx="7144497" cy="2719527"/>
          </a:xfrm>
          <a:prstGeom prst="rect">
            <a:avLst/>
          </a:prstGeom>
          <a:noFill/>
          <a:ln>
            <a:noFill/>
          </a:ln>
        </p:spPr>
      </p:pic>
      <p:sp>
        <p:nvSpPr>
          <p:cNvPr id="2" name="Google Shape;200;p18"/>
          <p:cNvSpPr txBox="1"/>
          <p:nvPr/>
        </p:nvSpPr>
        <p:spPr>
          <a:xfrm>
            <a:off x="1875790" y="3028172"/>
            <a:ext cx="15015210" cy="452431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Amazon Personalize cung cấp cơ sở hạ tầng cần thiết và quản lý toàn bộ quy trình Machine Learning</a:t>
            </a:r>
            <a:r>
              <a:rPr lang="en-US" sz="2800" dirty="0">
                <a:solidFill>
                  <a:schemeClr val="lt1"/>
                </a:solidFill>
                <a:latin typeface="Times New Roman" panose="02020603050405020304" charset="0"/>
                <a:cs typeface="Times New Roman" panose="02020603050405020304" charset="0"/>
              </a:rPr>
              <a:t>,</a:t>
            </a:r>
            <a:r>
              <a:rPr lang="vi-VN" sz="2800" dirty="0">
                <a:solidFill>
                  <a:schemeClr val="lt1"/>
                </a:solidFill>
                <a:latin typeface="Times New Roman" panose="02020603050405020304" charset="0"/>
                <a:cs typeface="Times New Roman" panose="02020603050405020304" charset="0"/>
              </a:rPr>
              <a:t> bao gồm xử lý dữ liệu, xác định tính năng, sử dụng các thuật toán tốt nhất, đồng thời đào tạo, tối ưu hóa và lưu trữ các mô hình.</a:t>
            </a:r>
            <a:r>
              <a:rPr lang="en-US" sz="2800" dirty="0">
                <a:solidFill>
                  <a:schemeClr val="lt1"/>
                </a:solidFill>
                <a:latin typeface="Times New Roman" panose="02020603050405020304" charset="0"/>
                <a:cs typeface="Times New Roman" panose="02020603050405020304" charset="0"/>
              </a:rPr>
              <a:t> </a:t>
            </a:r>
          </a:p>
          <a:p>
            <a:pPr marL="0" marR="0" lvl="0" indent="0" algn="just" rtl="0">
              <a:lnSpc>
                <a:spcPct val="150000"/>
              </a:lnSpc>
              <a:spcBef>
                <a:spcPts val="0"/>
              </a:spcBef>
              <a:spcAft>
                <a:spcPts val="0"/>
              </a:spcAft>
              <a:buNone/>
            </a:pPr>
            <a:endParaRPr lang="en-US" sz="2800" dirty="0">
              <a:solidFill>
                <a:schemeClr val="lt1"/>
              </a:solidFill>
              <a:latin typeface="Times New Roman" panose="02020603050405020304" charset="0"/>
              <a:cs typeface="Times New Roman" panose="02020603050405020304" charset="0"/>
            </a:endParaRPr>
          </a:p>
          <a:p>
            <a:pPr marL="0" marR="0" lvl="0" indent="0" algn="just" rtl="0">
              <a:lnSpc>
                <a:spcPct val="15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Nhờ Amazon Personalize, có thể thiết kế và khởi chạy một công cụ đề xuất cá nhân. Công cụ đề xuất xuất cá nhân dựa vào các dữ liệu đã cung cấp và hoạt động mà người dùng thực hiện thường xuyên trong quá khứ</a:t>
            </a:r>
            <a:r>
              <a:rPr lang="en-US" sz="2800" dirty="0">
                <a:solidFill>
                  <a:schemeClr val="lt1"/>
                </a:solidFill>
                <a:latin typeface="Times New Roman" panose="02020603050405020304" charset="0"/>
                <a:cs typeface="Times New Roman" panose="02020603050405020304" charset="0"/>
              </a:rPr>
              <a:t>.</a:t>
            </a:r>
          </a:p>
        </p:txBody>
      </p:sp>
      <p:sp>
        <p:nvSpPr>
          <p:cNvPr id="11"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dirty="0">
                <a:solidFill>
                  <a:srgbClr val="FFFFFF"/>
                </a:solidFill>
                <a:latin typeface="Times New Roman" panose="02020603050405020304" charset="0"/>
                <a:ea typeface="Play" panose="00000500000000000000"/>
                <a:cs typeface="Times New Roman" panose="02020603050405020304" charset="0"/>
                <a:sym typeface="Play" panose="00000500000000000000"/>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29"/>
        <p:cNvGrpSpPr/>
        <p:nvPr/>
      </p:nvGrpSpPr>
      <p:grpSpPr>
        <a:xfrm>
          <a:off x="0" y="0"/>
          <a:ext cx="0" cy="0"/>
          <a:chOff x="0" y="0"/>
          <a:chExt cx="0" cy="0"/>
        </a:xfrm>
      </p:grpSpPr>
      <p:pic>
        <p:nvPicPr>
          <p:cNvPr id="130" name="Google Shape;130;p15"/>
          <p:cNvPicPr preferRelativeResize="0"/>
          <p:nvPr/>
        </p:nvPicPr>
        <p:blipFill rotWithShape="1">
          <a:blip r:embed="rId3">
            <a:alphaModFix amt="19999"/>
          </a:blip>
          <a:srcRect/>
          <a:stretch>
            <a:fillRect/>
          </a:stretch>
        </p:blipFill>
        <p:spPr>
          <a:xfrm>
            <a:off x="-1839083" y="1299375"/>
            <a:ext cx="24354667" cy="11751126"/>
          </a:xfrm>
          <a:prstGeom prst="rect">
            <a:avLst/>
          </a:prstGeom>
          <a:noFill/>
          <a:ln>
            <a:noFill/>
          </a:ln>
        </p:spPr>
      </p:pic>
      <p:sp>
        <p:nvSpPr>
          <p:cNvPr id="131" name="Google Shape;131;p15"/>
          <p:cNvSpPr txBox="1"/>
          <p:nvPr/>
        </p:nvSpPr>
        <p:spPr>
          <a:xfrm>
            <a:off x="283845" y="1134174"/>
            <a:ext cx="8860155" cy="1100301"/>
          </a:xfrm>
          <a:prstGeom prst="rect">
            <a:avLst/>
          </a:prstGeom>
          <a:noFill/>
          <a:ln>
            <a:noFill/>
          </a:ln>
        </p:spPr>
        <p:txBody>
          <a:bodyPr spcFirstLastPara="1" wrap="square" lIns="0" tIns="0" rIns="0" bIns="0" anchor="t" anchorCtr="0">
            <a:spAutoFit/>
          </a:bodyPr>
          <a:lstStyle/>
          <a:p>
            <a:pPr marL="0" indent="0">
              <a:lnSpc>
                <a:spcPct val="110000"/>
              </a:lnSpc>
              <a:buNone/>
            </a:pPr>
            <a:r>
              <a:rPr lang="en-US" sz="6500" dirty="0" err="1">
                <a:solidFill>
                  <a:srgbClr val="FFFFFF"/>
                </a:solidFill>
                <a:latin typeface="Times New Roman" panose="02020603050405020304" charset="0"/>
                <a:cs typeface="Times New Roman" panose="02020603050405020304" charset="0"/>
                <a:sym typeface="+mn-ea"/>
              </a:rPr>
              <a:t>Thuật</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toán</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được</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triển</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khai</a:t>
            </a:r>
            <a:endParaRPr lang="en-US" sz="6500" dirty="0">
              <a:solidFill>
                <a:srgbClr val="FFFFFF"/>
              </a:solidFill>
              <a:latin typeface="Times New Roman" panose="02020603050405020304" charset="0"/>
              <a:cs typeface="Times New Roman" panose="02020603050405020304" charset="0"/>
              <a:sym typeface="+mn-ea"/>
            </a:endParaRPr>
          </a:p>
        </p:txBody>
      </p:sp>
      <p:sp>
        <p:nvSpPr>
          <p:cNvPr id="132" name="Google Shape;132;p15"/>
          <p:cNvSpPr txBox="1"/>
          <p:nvPr/>
        </p:nvSpPr>
        <p:spPr>
          <a:xfrm>
            <a:off x="1825350" y="3169575"/>
            <a:ext cx="14135700" cy="3240887"/>
          </a:xfrm>
          <a:prstGeom prst="rect">
            <a:avLst/>
          </a:prstGeom>
          <a:noFill/>
          <a:ln>
            <a:noFill/>
          </a:ln>
        </p:spPr>
        <p:txBody>
          <a:bodyPr spcFirstLastPara="1" wrap="square" lIns="0" tIns="0" rIns="0" bIns="0" anchor="t" anchorCtr="0">
            <a:spAutoFit/>
          </a:bodyPr>
          <a:lstStyle/>
          <a:p>
            <a:pPr marL="0" indent="0" algn="just">
              <a:lnSpc>
                <a:spcPct val="130000"/>
              </a:lnSpc>
              <a:buNone/>
            </a:pPr>
            <a:r>
              <a:rPr lang="en-US" sz="2700" dirty="0">
                <a:solidFill>
                  <a:schemeClr val="lt1"/>
                </a:solidFill>
                <a:latin typeface="Times New Roman" panose="02020603050405020304" charset="0"/>
                <a:cs typeface="Times New Roman" panose="02020603050405020304" charset="0"/>
              </a:rPr>
              <a:t>➣ User – Personalization recipe</a:t>
            </a:r>
          </a:p>
          <a:p>
            <a:pPr marL="0" indent="0" algn="just">
              <a:lnSpc>
                <a:spcPct val="130000"/>
              </a:lnSpc>
              <a:buNone/>
            </a:pPr>
            <a:endParaRPr sz="2700" dirty="0">
              <a:solidFill>
                <a:schemeClr val="lt1"/>
              </a:solidFill>
              <a:latin typeface="Times New Roman" panose="02020603050405020304" charset="0"/>
              <a:cs typeface="Times New Roman" panose="02020603050405020304" charset="0"/>
            </a:endParaRPr>
          </a:p>
          <a:p>
            <a:pPr marL="0" indent="0" algn="just">
              <a:lnSpc>
                <a:spcPct val="130000"/>
              </a:lnSpc>
              <a:buClr>
                <a:schemeClr val="dk1"/>
              </a:buClr>
              <a:buSzPts val="1100"/>
              <a:buFont typeface="Arial" panose="020B0604020202020204"/>
              <a:buNone/>
            </a:pPr>
            <a:r>
              <a:rPr lang="en-US" sz="2700" dirty="0">
                <a:solidFill>
                  <a:schemeClr val="lt1"/>
                </a:solidFill>
                <a:latin typeface="Times New Roman" panose="02020603050405020304" charset="0"/>
                <a:cs typeface="Times New Roman" panose="02020603050405020304" charset="0"/>
              </a:rPr>
              <a:t>➣ Popularity – Count recipe</a:t>
            </a:r>
          </a:p>
          <a:p>
            <a:pPr marL="0" indent="0" algn="just">
              <a:lnSpc>
                <a:spcPct val="130000"/>
              </a:lnSpc>
              <a:buClr>
                <a:schemeClr val="dk1"/>
              </a:buClr>
              <a:buSzPts val="1100"/>
              <a:buFont typeface="Arial" panose="020B0604020202020204"/>
              <a:buNone/>
            </a:pPr>
            <a:endParaRPr lang="en-US" sz="2700" dirty="0">
              <a:solidFill>
                <a:schemeClr val="lt1"/>
              </a:solidFill>
              <a:latin typeface="Times New Roman" panose="02020603050405020304" charset="0"/>
              <a:cs typeface="Times New Roman" panose="02020603050405020304" charset="0"/>
            </a:endParaRPr>
          </a:p>
          <a:p>
            <a:pPr algn="just">
              <a:lnSpc>
                <a:spcPct val="130000"/>
              </a:lnSpc>
              <a:buClr>
                <a:schemeClr val="dk1"/>
              </a:buClr>
              <a:buSzPts val="1100"/>
            </a:pPr>
            <a:r>
              <a:rPr lang="en-US" sz="2700" dirty="0">
                <a:solidFill>
                  <a:schemeClr val="lt1"/>
                </a:solidFill>
                <a:latin typeface="Times New Roman" panose="02020603050405020304" charset="0"/>
                <a:cs typeface="Times New Roman" panose="02020603050405020304" charset="0"/>
              </a:rPr>
              <a:t>➣ Personalized - Ranking recipe</a:t>
            </a:r>
          </a:p>
          <a:p>
            <a:pPr marL="0" indent="0" algn="just">
              <a:lnSpc>
                <a:spcPct val="130000"/>
              </a:lnSpc>
              <a:buClr>
                <a:schemeClr val="dk1"/>
              </a:buClr>
              <a:buSzPts val="1100"/>
              <a:buFont typeface="Arial" panose="020B0604020202020204"/>
              <a:buNone/>
            </a:pPr>
            <a:endParaRPr lang="en-US" sz="2700" dirty="0">
              <a:solidFill>
                <a:schemeClr val="lt1"/>
              </a:solidFill>
              <a:latin typeface="Times New Roman" panose="02020603050405020304" charset="0"/>
              <a:cs typeface="Times New Roman" panose="02020603050405020304" charset="0"/>
            </a:endParaRPr>
          </a:p>
        </p:txBody>
      </p:sp>
      <p:pic>
        <p:nvPicPr>
          <p:cNvPr id="133" name="Google Shape;133;p15"/>
          <p:cNvPicPr preferRelativeResize="0"/>
          <p:nvPr/>
        </p:nvPicPr>
        <p:blipFill rotWithShape="1">
          <a:blip r:embed="rId4"/>
          <a:srcRect/>
          <a:stretch>
            <a:fillRect/>
          </a:stretch>
        </p:blipFill>
        <p:spPr>
          <a:xfrm>
            <a:off x="8581259" y="-2335773"/>
            <a:ext cx="5706711" cy="5078973"/>
          </a:xfrm>
          <a:prstGeom prst="rect">
            <a:avLst/>
          </a:prstGeom>
          <a:noFill/>
          <a:ln>
            <a:noFill/>
          </a:ln>
        </p:spPr>
      </p:pic>
      <p:pic>
        <p:nvPicPr>
          <p:cNvPr id="134" name="Google Shape;134;p15"/>
          <p:cNvPicPr preferRelativeResize="0"/>
          <p:nvPr/>
        </p:nvPicPr>
        <p:blipFill rotWithShape="1">
          <a:blip r:embed="rId5"/>
          <a:srcRect/>
          <a:stretch>
            <a:fillRect/>
          </a:stretch>
        </p:blipFill>
        <p:spPr>
          <a:xfrm>
            <a:off x="1601937" y="7681603"/>
            <a:ext cx="5214911" cy="4941128"/>
          </a:xfrm>
          <a:prstGeom prst="rect">
            <a:avLst/>
          </a:prstGeom>
          <a:noFill/>
          <a:ln>
            <a:noFill/>
          </a:ln>
        </p:spPr>
      </p:pic>
      <p:sp>
        <p:nvSpPr>
          <p:cNvPr id="9"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dirty="0">
                <a:solidFill>
                  <a:srgbClr val="FFFFFF"/>
                </a:solidFill>
                <a:latin typeface="Times New Roman" panose="02020603050405020304" charset="0"/>
                <a:ea typeface="Play" panose="00000500000000000000"/>
                <a:cs typeface="Times New Roman" panose="02020603050405020304" charset="0"/>
                <a:sym typeface="Play" panose="00000500000000000000"/>
              </a:rPr>
              <a:t>11</a:t>
            </a:r>
          </a:p>
        </p:txBody>
      </p:sp>
    </p:spTree>
    <p:extLst>
      <p:ext uri="{BB962C8B-B14F-4D97-AF65-F5344CB8AC3E}">
        <p14:creationId xmlns:p14="http://schemas.microsoft.com/office/powerpoint/2010/main" val="383791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91"/>
        <p:cNvGrpSpPr/>
        <p:nvPr/>
      </p:nvGrpSpPr>
      <p:grpSpPr>
        <a:xfrm>
          <a:off x="0" y="0"/>
          <a:ext cx="0" cy="0"/>
          <a:chOff x="0" y="0"/>
          <a:chExt cx="0" cy="0"/>
        </a:xfrm>
      </p:grpSpPr>
      <p:pic>
        <p:nvPicPr>
          <p:cNvPr id="192" name="Google Shape;192;p18"/>
          <p:cNvPicPr preferRelativeResize="0"/>
          <p:nvPr/>
        </p:nvPicPr>
        <p:blipFill rotWithShape="1">
          <a:blip r:embed="rId3">
            <a:alphaModFix amt="20000"/>
          </a:blip>
          <a:srcRect/>
          <a:stretch>
            <a:fillRect/>
          </a:stretch>
        </p:blipFill>
        <p:spPr>
          <a:xfrm>
            <a:off x="-1795281" y="1488425"/>
            <a:ext cx="24354667" cy="11751126"/>
          </a:xfrm>
          <a:prstGeom prst="rect">
            <a:avLst/>
          </a:prstGeom>
          <a:noFill/>
          <a:ln>
            <a:noFill/>
          </a:ln>
        </p:spPr>
      </p:pic>
      <p:pic>
        <p:nvPicPr>
          <p:cNvPr id="193" name="Google Shape;193;p18"/>
          <p:cNvPicPr preferRelativeResize="0"/>
          <p:nvPr/>
        </p:nvPicPr>
        <p:blipFill rotWithShape="1">
          <a:blip r:embed="rId4"/>
          <a:srcRect/>
          <a:stretch>
            <a:fillRect/>
          </a:stretch>
        </p:blipFill>
        <p:spPr>
          <a:xfrm>
            <a:off x="141525" y="-1231050"/>
            <a:ext cx="7144497" cy="2719527"/>
          </a:xfrm>
          <a:prstGeom prst="rect">
            <a:avLst/>
          </a:prstGeom>
          <a:noFill/>
          <a:ln>
            <a:noFill/>
          </a:ln>
        </p:spPr>
      </p:pic>
      <p:sp>
        <p:nvSpPr>
          <p:cNvPr id="195" name="Google Shape;195;p18"/>
          <p:cNvSpPr txBox="1"/>
          <p:nvPr/>
        </p:nvSpPr>
        <p:spPr>
          <a:xfrm>
            <a:off x="657859" y="828675"/>
            <a:ext cx="12524741" cy="1354217"/>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8000" dirty="0">
                <a:solidFill>
                  <a:srgbClr val="FFFFFF"/>
                </a:solidFill>
                <a:latin typeface="Times New Roman" panose="02020603050405020304" charset="0"/>
                <a:ea typeface="Play" panose="00000500000000000000"/>
                <a:cs typeface="Times New Roman" panose="02020603050405020304" charset="0"/>
                <a:sym typeface="Play" panose="00000500000000000000"/>
              </a:rPr>
              <a:t>User – Personalization recipe</a:t>
            </a:r>
          </a:p>
        </p:txBody>
      </p:sp>
      <p:sp>
        <p:nvSpPr>
          <p:cNvPr id="2" name="Google Shape;200;p18"/>
          <p:cNvSpPr txBox="1"/>
          <p:nvPr/>
        </p:nvSpPr>
        <p:spPr>
          <a:xfrm>
            <a:off x="1649095" y="3402349"/>
            <a:ext cx="14989810" cy="4308872"/>
          </a:xfrm>
          <a:prstGeom prst="rect">
            <a:avLst/>
          </a:prstGeom>
          <a:noFill/>
          <a:ln>
            <a:noFill/>
          </a:ln>
        </p:spPr>
        <p:txBody>
          <a:bodyPr spcFirstLastPara="1" wrap="square" lIns="0" tIns="0" rIns="0" bIns="0" anchor="t" anchorCtr="0">
            <a:spAutoFit/>
          </a:bodyPr>
          <a:lstStyle/>
          <a:p>
            <a:pPr marL="0" marR="0" lvl="0" indent="0" algn="just" rtl="0">
              <a:lnSpc>
                <a:spcPct val="200000"/>
              </a:lnSpc>
              <a:spcBef>
                <a:spcPts val="0"/>
              </a:spcBef>
              <a:spcAft>
                <a:spcPts val="0"/>
              </a:spcAft>
              <a:buNone/>
            </a:pPr>
            <a:r>
              <a:rPr lang="en-US" sz="2800" dirty="0" err="1">
                <a:solidFill>
                  <a:schemeClr val="lt1"/>
                </a:solidFill>
                <a:latin typeface="Times New Roman" panose="02020603050405020304" charset="0"/>
                <a:cs typeface="Times New Roman" panose="02020603050405020304" charset="0"/>
              </a:rPr>
              <a:t>Các</a:t>
            </a:r>
            <a:r>
              <a:rPr lang="en-US" sz="2800" dirty="0">
                <a:solidFill>
                  <a:schemeClr val="lt1"/>
                </a:solidFill>
                <a:latin typeface="Times New Roman" panose="02020603050405020304" charset="0"/>
                <a:cs typeface="Times New Roman" panose="02020603050405020304" charset="0"/>
              </a:rPr>
              <a:t> </a:t>
            </a:r>
            <a:r>
              <a:rPr lang="en-US" sz="2800" dirty="0" err="1">
                <a:solidFill>
                  <a:schemeClr val="lt1"/>
                </a:solidFill>
                <a:latin typeface="Times New Roman" panose="02020603050405020304" charset="0"/>
                <a:cs typeface="Times New Roman" panose="02020603050405020304" charset="0"/>
              </a:rPr>
              <a:t>thuột</a:t>
            </a:r>
            <a:r>
              <a:rPr lang="en-US" sz="2800" dirty="0">
                <a:solidFill>
                  <a:schemeClr val="lt1"/>
                </a:solidFill>
                <a:latin typeface="Times New Roman" panose="02020603050405020304" charset="0"/>
                <a:cs typeface="Times New Roman" panose="02020603050405020304" charset="0"/>
              </a:rPr>
              <a:t> </a:t>
            </a:r>
            <a:r>
              <a:rPr lang="en-US" sz="2800" dirty="0" err="1">
                <a:solidFill>
                  <a:schemeClr val="lt1"/>
                </a:solidFill>
                <a:latin typeface="Times New Roman" panose="02020603050405020304" charset="0"/>
                <a:cs typeface="Times New Roman" panose="02020603050405020304" charset="0"/>
              </a:rPr>
              <a:t>tính</a:t>
            </a:r>
            <a:r>
              <a:rPr lang="en-US" sz="2800" dirty="0">
                <a:solidFill>
                  <a:schemeClr val="lt1"/>
                </a:solidFill>
                <a:latin typeface="Times New Roman" panose="02020603050405020304" charset="0"/>
                <a:cs typeface="Times New Roman" panose="02020603050405020304" charset="0"/>
              </a:rPr>
              <a:t>:</a:t>
            </a:r>
          </a:p>
          <a:p>
            <a:pPr marL="0" marR="0" lvl="0" indent="0" algn="just" rtl="0">
              <a:lnSpc>
                <a:spcPct val="200000"/>
              </a:lnSpc>
              <a:spcBef>
                <a:spcPts val="0"/>
              </a:spcBef>
              <a:spcAft>
                <a:spcPts val="0"/>
              </a:spcAft>
              <a:buNone/>
            </a:pPr>
            <a:r>
              <a:rPr lang="en-US" sz="2800" dirty="0">
                <a:solidFill>
                  <a:schemeClr val="lt1"/>
                </a:solidFill>
                <a:latin typeface="Times New Roman" panose="02020603050405020304" charset="0"/>
                <a:cs typeface="Times New Roman" panose="02020603050405020304" charset="0"/>
              </a:rPr>
              <a:t>Name – </a:t>
            </a:r>
            <a:r>
              <a:rPr lang="en-US" sz="2800" dirty="0" err="1">
                <a:solidFill>
                  <a:schemeClr val="lt1"/>
                </a:solidFill>
                <a:latin typeface="Times New Roman" panose="02020603050405020304" charset="0"/>
                <a:cs typeface="Times New Roman" panose="02020603050405020304" charset="0"/>
              </a:rPr>
              <a:t>aws</a:t>
            </a:r>
            <a:r>
              <a:rPr lang="en-US" sz="2800" dirty="0">
                <a:solidFill>
                  <a:schemeClr val="lt1"/>
                </a:solidFill>
                <a:latin typeface="Times New Roman" panose="02020603050405020304" charset="0"/>
                <a:cs typeface="Times New Roman" panose="02020603050405020304" charset="0"/>
              </a:rPr>
              <a:t>-user-personalization</a:t>
            </a:r>
          </a:p>
          <a:p>
            <a:pPr marL="0" marR="0" lvl="0" indent="0" algn="just" rtl="0">
              <a:lnSpc>
                <a:spcPct val="200000"/>
              </a:lnSpc>
              <a:spcBef>
                <a:spcPts val="0"/>
              </a:spcBef>
              <a:spcAft>
                <a:spcPts val="0"/>
              </a:spcAft>
              <a:buNone/>
            </a:pPr>
            <a:r>
              <a:rPr lang="en-US" sz="2800" dirty="0">
                <a:solidFill>
                  <a:schemeClr val="lt1"/>
                </a:solidFill>
                <a:latin typeface="Times New Roman" panose="02020603050405020304" charset="0"/>
                <a:cs typeface="Times New Roman" panose="02020603050405020304" charset="0"/>
              </a:rPr>
              <a:t>Recipe Amazon Resource Name (ARN) – </a:t>
            </a:r>
            <a:r>
              <a:rPr lang="en-US" sz="2800" dirty="0" err="1">
                <a:solidFill>
                  <a:schemeClr val="lt1"/>
                </a:solidFill>
                <a:latin typeface="Times New Roman" panose="02020603050405020304" charset="0"/>
                <a:cs typeface="Times New Roman" panose="02020603050405020304" charset="0"/>
              </a:rPr>
              <a:t>arn:aws:personalize</a:t>
            </a:r>
            <a:r>
              <a:rPr lang="en-US" sz="2800" dirty="0">
                <a:solidFill>
                  <a:schemeClr val="lt1"/>
                </a:solidFill>
                <a:latin typeface="Times New Roman" panose="02020603050405020304" charset="0"/>
                <a:cs typeface="Times New Roman" panose="02020603050405020304" charset="0"/>
              </a:rPr>
              <a:t>:::recipe/</a:t>
            </a:r>
            <a:r>
              <a:rPr lang="en-US" sz="2800" dirty="0" err="1">
                <a:solidFill>
                  <a:schemeClr val="lt1"/>
                </a:solidFill>
                <a:latin typeface="Times New Roman" panose="02020603050405020304" charset="0"/>
                <a:cs typeface="Times New Roman" panose="02020603050405020304" charset="0"/>
              </a:rPr>
              <a:t>aws</a:t>
            </a:r>
            <a:r>
              <a:rPr lang="en-US" sz="2800" dirty="0">
                <a:solidFill>
                  <a:schemeClr val="lt1"/>
                </a:solidFill>
                <a:latin typeface="Times New Roman" panose="02020603050405020304" charset="0"/>
                <a:cs typeface="Times New Roman" panose="02020603050405020304" charset="0"/>
              </a:rPr>
              <a:t>-user-personalization</a:t>
            </a:r>
          </a:p>
          <a:p>
            <a:pPr marL="0" marR="0" lvl="0" indent="0" algn="just" rtl="0">
              <a:lnSpc>
                <a:spcPct val="200000"/>
              </a:lnSpc>
              <a:spcBef>
                <a:spcPts val="0"/>
              </a:spcBef>
              <a:spcAft>
                <a:spcPts val="0"/>
              </a:spcAft>
              <a:buNone/>
            </a:pPr>
            <a:r>
              <a:rPr lang="en-US" sz="2800" dirty="0">
                <a:solidFill>
                  <a:schemeClr val="lt1"/>
                </a:solidFill>
                <a:latin typeface="Times New Roman" panose="02020603050405020304" charset="0"/>
                <a:cs typeface="Times New Roman" panose="02020603050405020304" charset="0"/>
              </a:rPr>
              <a:t>Algorithm ARN – </a:t>
            </a:r>
            <a:r>
              <a:rPr lang="en-US" sz="2800" dirty="0" err="1">
                <a:solidFill>
                  <a:schemeClr val="lt1"/>
                </a:solidFill>
                <a:latin typeface="Times New Roman" panose="02020603050405020304" charset="0"/>
                <a:cs typeface="Times New Roman" panose="02020603050405020304" charset="0"/>
              </a:rPr>
              <a:t>arn:aws:personalize</a:t>
            </a:r>
            <a:r>
              <a:rPr lang="en-US" sz="2800" dirty="0">
                <a:solidFill>
                  <a:schemeClr val="lt1"/>
                </a:solidFill>
                <a:latin typeface="Times New Roman" panose="02020603050405020304" charset="0"/>
                <a:cs typeface="Times New Roman" panose="02020603050405020304" charset="0"/>
              </a:rPr>
              <a:t>:::algorithm/</a:t>
            </a:r>
            <a:r>
              <a:rPr lang="en-US" sz="2800" dirty="0" err="1">
                <a:solidFill>
                  <a:schemeClr val="lt1"/>
                </a:solidFill>
                <a:latin typeface="Times New Roman" panose="02020603050405020304" charset="0"/>
                <a:cs typeface="Times New Roman" panose="02020603050405020304" charset="0"/>
              </a:rPr>
              <a:t>aws</a:t>
            </a:r>
            <a:r>
              <a:rPr lang="en-US" sz="2800" dirty="0">
                <a:solidFill>
                  <a:schemeClr val="lt1"/>
                </a:solidFill>
                <a:latin typeface="Times New Roman" panose="02020603050405020304" charset="0"/>
                <a:cs typeface="Times New Roman" panose="02020603050405020304" charset="0"/>
              </a:rPr>
              <a:t>-user-personalization</a:t>
            </a:r>
          </a:p>
          <a:p>
            <a:pPr marL="0" marR="0" lvl="0" indent="0" algn="just" rtl="0">
              <a:lnSpc>
                <a:spcPct val="200000"/>
              </a:lnSpc>
              <a:spcBef>
                <a:spcPts val="0"/>
              </a:spcBef>
              <a:spcAft>
                <a:spcPts val="0"/>
              </a:spcAft>
              <a:buNone/>
            </a:pPr>
            <a:endParaRPr lang="en-US" sz="2800" dirty="0">
              <a:solidFill>
                <a:schemeClr val="lt1"/>
              </a:solidFill>
              <a:latin typeface="Times New Roman" panose="02020603050405020304" charset="0"/>
              <a:cs typeface="Times New Roman" panose="02020603050405020304" charset="0"/>
            </a:endParaRPr>
          </a:p>
        </p:txBody>
      </p:sp>
      <p:sp>
        <p:nvSpPr>
          <p:cNvPr id="11"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dirty="0">
                <a:solidFill>
                  <a:srgbClr val="FFFFFF"/>
                </a:solidFill>
                <a:latin typeface="Times New Roman" panose="02020603050405020304" charset="0"/>
                <a:ea typeface="Play" panose="00000500000000000000"/>
                <a:cs typeface="Times New Roman" panose="02020603050405020304" charset="0"/>
                <a:sym typeface="Play" panose="00000500000000000000"/>
              </a:rPr>
              <a:t>12</a:t>
            </a:r>
          </a:p>
        </p:txBody>
      </p:sp>
    </p:spTree>
    <p:extLst>
      <p:ext uri="{BB962C8B-B14F-4D97-AF65-F5344CB8AC3E}">
        <p14:creationId xmlns:p14="http://schemas.microsoft.com/office/powerpoint/2010/main" val="2195246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91"/>
        <p:cNvGrpSpPr/>
        <p:nvPr/>
      </p:nvGrpSpPr>
      <p:grpSpPr>
        <a:xfrm>
          <a:off x="0" y="0"/>
          <a:ext cx="0" cy="0"/>
          <a:chOff x="0" y="0"/>
          <a:chExt cx="0" cy="0"/>
        </a:xfrm>
      </p:grpSpPr>
      <p:pic>
        <p:nvPicPr>
          <p:cNvPr id="192" name="Google Shape;192;p18"/>
          <p:cNvPicPr preferRelativeResize="0"/>
          <p:nvPr/>
        </p:nvPicPr>
        <p:blipFill rotWithShape="1">
          <a:blip r:embed="rId3">
            <a:alphaModFix amt="20000"/>
          </a:blip>
          <a:srcRect/>
          <a:stretch>
            <a:fillRect/>
          </a:stretch>
        </p:blipFill>
        <p:spPr>
          <a:xfrm>
            <a:off x="-1795281" y="1488425"/>
            <a:ext cx="24354667" cy="11751126"/>
          </a:xfrm>
          <a:prstGeom prst="rect">
            <a:avLst/>
          </a:prstGeom>
          <a:noFill/>
          <a:ln>
            <a:noFill/>
          </a:ln>
        </p:spPr>
      </p:pic>
      <p:pic>
        <p:nvPicPr>
          <p:cNvPr id="193" name="Google Shape;193;p18"/>
          <p:cNvPicPr preferRelativeResize="0"/>
          <p:nvPr/>
        </p:nvPicPr>
        <p:blipFill rotWithShape="1">
          <a:blip r:embed="rId4"/>
          <a:srcRect/>
          <a:stretch>
            <a:fillRect/>
          </a:stretch>
        </p:blipFill>
        <p:spPr>
          <a:xfrm>
            <a:off x="141525" y="-1231050"/>
            <a:ext cx="7144497" cy="2719527"/>
          </a:xfrm>
          <a:prstGeom prst="rect">
            <a:avLst/>
          </a:prstGeom>
          <a:noFill/>
          <a:ln>
            <a:noFill/>
          </a:ln>
        </p:spPr>
      </p:pic>
      <p:sp>
        <p:nvSpPr>
          <p:cNvPr id="195" name="Google Shape;195;p18"/>
          <p:cNvSpPr txBox="1"/>
          <p:nvPr/>
        </p:nvSpPr>
        <p:spPr>
          <a:xfrm>
            <a:off x="657859" y="828675"/>
            <a:ext cx="12524741" cy="1354217"/>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8000" dirty="0">
                <a:solidFill>
                  <a:srgbClr val="FFFFFF"/>
                </a:solidFill>
                <a:latin typeface="Times New Roman" panose="02020603050405020304" charset="0"/>
                <a:ea typeface="Play" panose="00000500000000000000"/>
                <a:cs typeface="Times New Roman" panose="02020603050405020304" charset="0"/>
                <a:sym typeface="Play" panose="00000500000000000000"/>
              </a:rPr>
              <a:t>Popularity-Count recipe</a:t>
            </a:r>
          </a:p>
        </p:txBody>
      </p:sp>
      <p:sp>
        <p:nvSpPr>
          <p:cNvPr id="2" name="Google Shape;200;p18"/>
          <p:cNvSpPr txBox="1"/>
          <p:nvPr/>
        </p:nvSpPr>
        <p:spPr>
          <a:xfrm>
            <a:off x="1649095" y="3173749"/>
            <a:ext cx="14989810" cy="6894195"/>
          </a:xfrm>
          <a:prstGeom prst="rect">
            <a:avLst/>
          </a:prstGeom>
          <a:noFill/>
          <a:ln>
            <a:noFill/>
          </a:ln>
        </p:spPr>
        <p:txBody>
          <a:bodyPr spcFirstLastPara="1" wrap="square" lIns="0" tIns="0" rIns="0" bIns="0" anchor="t" anchorCtr="0">
            <a:spAutoFit/>
          </a:bodyPr>
          <a:lstStyle/>
          <a:p>
            <a:pPr marL="0" marR="0" lvl="0" indent="0" algn="just" rtl="0">
              <a:lnSpc>
                <a:spcPct val="200000"/>
              </a:lnSpc>
              <a:spcBef>
                <a:spcPts val="0"/>
              </a:spcBef>
              <a:spcAft>
                <a:spcPts val="0"/>
              </a:spcAft>
              <a:buNone/>
            </a:pPr>
            <a:r>
              <a:rPr lang="en-US" sz="2800" dirty="0" err="1">
                <a:solidFill>
                  <a:schemeClr val="lt1"/>
                </a:solidFill>
                <a:latin typeface="Times New Roman" panose="02020603050405020304" charset="0"/>
                <a:cs typeface="Times New Roman" panose="02020603050405020304" charset="0"/>
              </a:rPr>
              <a:t>Các</a:t>
            </a:r>
            <a:r>
              <a:rPr lang="en-US" sz="2800" dirty="0">
                <a:solidFill>
                  <a:schemeClr val="lt1"/>
                </a:solidFill>
                <a:latin typeface="Times New Roman" panose="02020603050405020304" charset="0"/>
                <a:cs typeface="Times New Roman" panose="02020603050405020304" charset="0"/>
              </a:rPr>
              <a:t> </a:t>
            </a:r>
            <a:r>
              <a:rPr lang="en-US" sz="2800" dirty="0" err="1">
                <a:solidFill>
                  <a:schemeClr val="lt1"/>
                </a:solidFill>
                <a:latin typeface="Times New Roman" panose="02020603050405020304" charset="0"/>
                <a:cs typeface="Times New Roman" panose="02020603050405020304" charset="0"/>
              </a:rPr>
              <a:t>thuột</a:t>
            </a:r>
            <a:r>
              <a:rPr lang="en-US" sz="2800" dirty="0">
                <a:solidFill>
                  <a:schemeClr val="lt1"/>
                </a:solidFill>
                <a:latin typeface="Times New Roman" panose="02020603050405020304" charset="0"/>
                <a:cs typeface="Times New Roman" panose="02020603050405020304" charset="0"/>
              </a:rPr>
              <a:t> </a:t>
            </a:r>
            <a:r>
              <a:rPr lang="en-US" sz="2800" dirty="0" err="1">
                <a:solidFill>
                  <a:schemeClr val="lt1"/>
                </a:solidFill>
                <a:latin typeface="Times New Roman" panose="02020603050405020304" charset="0"/>
                <a:cs typeface="Times New Roman" panose="02020603050405020304" charset="0"/>
              </a:rPr>
              <a:t>tính</a:t>
            </a:r>
            <a:r>
              <a:rPr lang="en-US" sz="2800" dirty="0">
                <a:solidFill>
                  <a:schemeClr val="lt1"/>
                </a:solidFill>
                <a:latin typeface="Times New Roman" panose="02020603050405020304" charset="0"/>
                <a:cs typeface="Times New Roman" panose="02020603050405020304" charset="0"/>
              </a:rPr>
              <a:t>:</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Name – aws-popularity-count</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Recipe ARN – arn:aws:personalize:::recipe/aws-popularity-count</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Algorithm ARN – arn:aws:personalize:::algorithm/aws-popularity-count</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Feature transformation ARN – arn:aws:personalize:::feature-transformation/sims</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Recipe type – USER_PERSONALIZATION</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Popularity-Count không có siêu tham số được hiển thị.</a:t>
            </a:r>
          </a:p>
          <a:p>
            <a:pPr marL="0" marR="0" lvl="0" indent="0" algn="just" rtl="0">
              <a:lnSpc>
                <a:spcPct val="200000"/>
              </a:lnSpc>
              <a:spcBef>
                <a:spcPts val="0"/>
              </a:spcBef>
              <a:spcAft>
                <a:spcPts val="0"/>
              </a:spcAft>
              <a:buNone/>
            </a:pPr>
            <a:endParaRPr lang="en-US" sz="2800" dirty="0">
              <a:solidFill>
                <a:schemeClr val="lt1"/>
              </a:solidFill>
              <a:latin typeface="Times New Roman" panose="02020603050405020304" charset="0"/>
              <a:cs typeface="Times New Roman" panose="02020603050405020304" charset="0"/>
            </a:endParaRPr>
          </a:p>
        </p:txBody>
      </p:sp>
      <p:sp>
        <p:nvSpPr>
          <p:cNvPr id="11"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dirty="0">
                <a:solidFill>
                  <a:srgbClr val="FFFFFF"/>
                </a:solidFill>
                <a:latin typeface="Times New Roman" panose="02020603050405020304" charset="0"/>
                <a:ea typeface="Play" panose="00000500000000000000"/>
                <a:cs typeface="Times New Roman" panose="02020603050405020304" charset="0"/>
                <a:sym typeface="Play" panose="00000500000000000000"/>
              </a:rPr>
              <a:t>13</a:t>
            </a:r>
          </a:p>
        </p:txBody>
      </p:sp>
    </p:spTree>
    <p:extLst>
      <p:ext uri="{BB962C8B-B14F-4D97-AF65-F5344CB8AC3E}">
        <p14:creationId xmlns:p14="http://schemas.microsoft.com/office/powerpoint/2010/main" val="3472255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91"/>
        <p:cNvGrpSpPr/>
        <p:nvPr/>
      </p:nvGrpSpPr>
      <p:grpSpPr>
        <a:xfrm>
          <a:off x="0" y="0"/>
          <a:ext cx="0" cy="0"/>
          <a:chOff x="0" y="0"/>
          <a:chExt cx="0" cy="0"/>
        </a:xfrm>
      </p:grpSpPr>
      <p:pic>
        <p:nvPicPr>
          <p:cNvPr id="192" name="Google Shape;192;p18"/>
          <p:cNvPicPr preferRelativeResize="0"/>
          <p:nvPr/>
        </p:nvPicPr>
        <p:blipFill rotWithShape="1">
          <a:blip r:embed="rId3">
            <a:alphaModFix amt="20000"/>
          </a:blip>
          <a:srcRect/>
          <a:stretch>
            <a:fillRect/>
          </a:stretch>
        </p:blipFill>
        <p:spPr>
          <a:xfrm>
            <a:off x="-1795281" y="1488425"/>
            <a:ext cx="24354667" cy="11751126"/>
          </a:xfrm>
          <a:prstGeom prst="rect">
            <a:avLst/>
          </a:prstGeom>
          <a:noFill/>
          <a:ln>
            <a:noFill/>
          </a:ln>
        </p:spPr>
      </p:pic>
      <p:pic>
        <p:nvPicPr>
          <p:cNvPr id="193" name="Google Shape;193;p18"/>
          <p:cNvPicPr preferRelativeResize="0"/>
          <p:nvPr/>
        </p:nvPicPr>
        <p:blipFill rotWithShape="1">
          <a:blip r:embed="rId4"/>
          <a:srcRect/>
          <a:stretch>
            <a:fillRect/>
          </a:stretch>
        </p:blipFill>
        <p:spPr>
          <a:xfrm>
            <a:off x="141525" y="-1231050"/>
            <a:ext cx="7144497" cy="2719527"/>
          </a:xfrm>
          <a:prstGeom prst="rect">
            <a:avLst/>
          </a:prstGeom>
          <a:noFill/>
          <a:ln>
            <a:noFill/>
          </a:ln>
        </p:spPr>
      </p:pic>
      <p:sp>
        <p:nvSpPr>
          <p:cNvPr id="195" name="Google Shape;195;p18"/>
          <p:cNvSpPr txBox="1"/>
          <p:nvPr/>
        </p:nvSpPr>
        <p:spPr>
          <a:xfrm>
            <a:off x="657859" y="828675"/>
            <a:ext cx="12524741" cy="1354217"/>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8000" dirty="0">
                <a:solidFill>
                  <a:srgbClr val="FFFFFF"/>
                </a:solidFill>
                <a:latin typeface="Times New Roman" panose="02020603050405020304" charset="0"/>
                <a:ea typeface="Play" panose="00000500000000000000"/>
                <a:cs typeface="Times New Roman" panose="02020603050405020304" charset="0"/>
                <a:sym typeface="Play" panose="00000500000000000000"/>
              </a:rPr>
              <a:t>Personalized-Ranking recipe</a:t>
            </a:r>
          </a:p>
        </p:txBody>
      </p:sp>
      <p:sp>
        <p:nvSpPr>
          <p:cNvPr id="2" name="Google Shape;200;p18"/>
          <p:cNvSpPr txBox="1"/>
          <p:nvPr/>
        </p:nvSpPr>
        <p:spPr>
          <a:xfrm>
            <a:off x="1649095" y="3173749"/>
            <a:ext cx="14989810" cy="5170646"/>
          </a:xfrm>
          <a:prstGeom prst="rect">
            <a:avLst/>
          </a:prstGeom>
          <a:noFill/>
          <a:ln>
            <a:noFill/>
          </a:ln>
        </p:spPr>
        <p:txBody>
          <a:bodyPr spcFirstLastPara="1" wrap="square" lIns="0" tIns="0" rIns="0" bIns="0" anchor="t" anchorCtr="0">
            <a:spAutoFit/>
          </a:bodyPr>
          <a:lstStyle/>
          <a:p>
            <a:pPr marL="0" marR="0" lvl="0" indent="0" algn="just" rtl="0">
              <a:lnSpc>
                <a:spcPct val="200000"/>
              </a:lnSpc>
              <a:spcBef>
                <a:spcPts val="0"/>
              </a:spcBef>
              <a:spcAft>
                <a:spcPts val="0"/>
              </a:spcAft>
              <a:buNone/>
            </a:pPr>
            <a:r>
              <a:rPr lang="en-US" sz="2800" dirty="0" err="1">
                <a:solidFill>
                  <a:schemeClr val="lt1"/>
                </a:solidFill>
                <a:latin typeface="Times New Roman" panose="02020603050405020304" charset="0"/>
                <a:cs typeface="Times New Roman" panose="02020603050405020304" charset="0"/>
              </a:rPr>
              <a:t>Các</a:t>
            </a:r>
            <a:r>
              <a:rPr lang="en-US" sz="2800" dirty="0">
                <a:solidFill>
                  <a:schemeClr val="lt1"/>
                </a:solidFill>
                <a:latin typeface="Times New Roman" panose="02020603050405020304" charset="0"/>
                <a:cs typeface="Times New Roman" panose="02020603050405020304" charset="0"/>
              </a:rPr>
              <a:t> </a:t>
            </a:r>
            <a:r>
              <a:rPr lang="en-US" sz="2800" dirty="0" err="1">
                <a:solidFill>
                  <a:schemeClr val="lt1"/>
                </a:solidFill>
                <a:latin typeface="Times New Roman" panose="02020603050405020304" charset="0"/>
                <a:cs typeface="Times New Roman" panose="02020603050405020304" charset="0"/>
              </a:rPr>
              <a:t>thuột</a:t>
            </a:r>
            <a:r>
              <a:rPr lang="en-US" sz="2800" dirty="0">
                <a:solidFill>
                  <a:schemeClr val="lt1"/>
                </a:solidFill>
                <a:latin typeface="Times New Roman" panose="02020603050405020304" charset="0"/>
                <a:cs typeface="Times New Roman" panose="02020603050405020304" charset="0"/>
              </a:rPr>
              <a:t> </a:t>
            </a:r>
            <a:r>
              <a:rPr lang="en-US" sz="2800" dirty="0" err="1">
                <a:solidFill>
                  <a:schemeClr val="lt1"/>
                </a:solidFill>
                <a:latin typeface="Times New Roman" panose="02020603050405020304" charset="0"/>
                <a:cs typeface="Times New Roman" panose="02020603050405020304" charset="0"/>
              </a:rPr>
              <a:t>tính</a:t>
            </a:r>
            <a:r>
              <a:rPr lang="en-US" sz="2800" dirty="0">
                <a:solidFill>
                  <a:schemeClr val="lt1"/>
                </a:solidFill>
                <a:latin typeface="Times New Roman" panose="02020603050405020304" charset="0"/>
                <a:cs typeface="Times New Roman" panose="02020603050405020304" charset="0"/>
              </a:rPr>
              <a:t>:</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Name – aws-personalized-ranking</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Recipe Amazon Resource Name (ARN) – arn:aws:personalize:::recipe/aws-personalized-ranking</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Algorithm ARN – arn:aws:personalize:::algorithm/aws-personalized-ranking</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Feature transformation ARN – arn:aws:personalize:::feature-transformation/JSON-percentile-filtering</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Recipe type – PERSONALIZED_RANKIN</a:t>
            </a:r>
            <a:r>
              <a:rPr lang="en-US" sz="2800" dirty="0">
                <a:solidFill>
                  <a:schemeClr val="lt1"/>
                </a:solidFill>
                <a:latin typeface="Times New Roman" panose="02020603050405020304" charset="0"/>
                <a:cs typeface="Times New Roman" panose="02020603050405020304" charset="0"/>
              </a:rPr>
              <a:t>G</a:t>
            </a:r>
            <a:endParaRPr lang="vi-VN" sz="2800" dirty="0">
              <a:solidFill>
                <a:schemeClr val="lt1"/>
              </a:solidFill>
              <a:latin typeface="Times New Roman" panose="02020603050405020304" charset="0"/>
              <a:cs typeface="Times New Roman" panose="02020603050405020304" charset="0"/>
            </a:endParaRPr>
          </a:p>
        </p:txBody>
      </p:sp>
      <p:sp>
        <p:nvSpPr>
          <p:cNvPr id="11"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dirty="0">
                <a:solidFill>
                  <a:srgbClr val="FFFFFF"/>
                </a:solidFill>
                <a:latin typeface="Times New Roman" panose="02020603050405020304" charset="0"/>
                <a:ea typeface="Play" panose="00000500000000000000"/>
                <a:cs typeface="Times New Roman" panose="02020603050405020304" charset="0"/>
                <a:sym typeface="Play" panose="00000500000000000000"/>
              </a:rPr>
              <a:t>14</a:t>
            </a:r>
          </a:p>
        </p:txBody>
      </p:sp>
    </p:spTree>
    <p:extLst>
      <p:ext uri="{BB962C8B-B14F-4D97-AF65-F5344CB8AC3E}">
        <p14:creationId xmlns:p14="http://schemas.microsoft.com/office/powerpoint/2010/main" val="82752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29"/>
        <p:cNvGrpSpPr/>
        <p:nvPr/>
      </p:nvGrpSpPr>
      <p:grpSpPr>
        <a:xfrm>
          <a:off x="0" y="0"/>
          <a:ext cx="0" cy="0"/>
          <a:chOff x="0" y="0"/>
          <a:chExt cx="0" cy="0"/>
        </a:xfrm>
      </p:grpSpPr>
      <p:pic>
        <p:nvPicPr>
          <p:cNvPr id="130" name="Google Shape;130;p15"/>
          <p:cNvPicPr preferRelativeResize="0"/>
          <p:nvPr/>
        </p:nvPicPr>
        <p:blipFill rotWithShape="1">
          <a:blip r:embed="rId3">
            <a:alphaModFix amt="19999"/>
          </a:blip>
          <a:srcRect/>
          <a:stretch>
            <a:fillRect/>
          </a:stretch>
        </p:blipFill>
        <p:spPr>
          <a:xfrm>
            <a:off x="-1839083" y="1299375"/>
            <a:ext cx="24354667" cy="11751126"/>
          </a:xfrm>
          <a:prstGeom prst="rect">
            <a:avLst/>
          </a:prstGeom>
          <a:noFill/>
          <a:ln>
            <a:noFill/>
          </a:ln>
        </p:spPr>
      </p:pic>
      <p:sp>
        <p:nvSpPr>
          <p:cNvPr id="131" name="Google Shape;131;p15"/>
          <p:cNvSpPr txBox="1"/>
          <p:nvPr/>
        </p:nvSpPr>
        <p:spPr>
          <a:xfrm>
            <a:off x="283845" y="1134174"/>
            <a:ext cx="8860155" cy="1100301"/>
          </a:xfrm>
          <a:prstGeom prst="rect">
            <a:avLst/>
          </a:prstGeom>
          <a:noFill/>
          <a:ln>
            <a:noFill/>
          </a:ln>
        </p:spPr>
        <p:txBody>
          <a:bodyPr spcFirstLastPara="1" wrap="square" lIns="0" tIns="0" rIns="0" bIns="0" anchor="t" anchorCtr="0">
            <a:spAutoFit/>
          </a:bodyPr>
          <a:lstStyle/>
          <a:p>
            <a:pPr marL="0" indent="0">
              <a:lnSpc>
                <a:spcPct val="110000"/>
              </a:lnSpc>
              <a:buNone/>
            </a:pPr>
            <a:r>
              <a:rPr lang="en-US" sz="6500" dirty="0" err="1">
                <a:solidFill>
                  <a:srgbClr val="FFFFFF"/>
                </a:solidFill>
                <a:latin typeface="Times New Roman" panose="02020603050405020304" charset="0"/>
                <a:cs typeface="Times New Roman" panose="02020603050405020304" charset="0"/>
                <a:sym typeface="+mn-ea"/>
              </a:rPr>
              <a:t>Đặc</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điểm</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nổi</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bật</a:t>
            </a:r>
            <a:endParaRPr lang="en-US" sz="6500" dirty="0">
              <a:solidFill>
                <a:srgbClr val="FFFFFF"/>
              </a:solidFill>
              <a:latin typeface="Times New Roman" panose="02020603050405020304" charset="0"/>
              <a:cs typeface="Times New Roman" panose="02020603050405020304" charset="0"/>
              <a:sym typeface="+mn-ea"/>
            </a:endParaRPr>
          </a:p>
        </p:txBody>
      </p:sp>
      <p:sp>
        <p:nvSpPr>
          <p:cNvPr id="132" name="Google Shape;132;p15"/>
          <p:cNvSpPr txBox="1"/>
          <p:nvPr/>
        </p:nvSpPr>
        <p:spPr>
          <a:xfrm>
            <a:off x="1825350" y="3169575"/>
            <a:ext cx="14135700" cy="4321183"/>
          </a:xfrm>
          <a:prstGeom prst="rect">
            <a:avLst/>
          </a:prstGeom>
          <a:noFill/>
          <a:ln>
            <a:noFill/>
          </a:ln>
        </p:spPr>
        <p:txBody>
          <a:bodyPr spcFirstLastPara="1" wrap="square" lIns="0" tIns="0" rIns="0" bIns="0" anchor="t" anchorCtr="0">
            <a:spAutoFit/>
          </a:bodyPr>
          <a:lstStyle/>
          <a:p>
            <a:pPr marL="0" indent="0" algn="just">
              <a:lnSpc>
                <a:spcPct val="130000"/>
              </a:lnSpc>
              <a:buNone/>
            </a:pPr>
            <a:r>
              <a:rPr lang="en-US" sz="2700" dirty="0">
                <a:solidFill>
                  <a:schemeClr val="lt1"/>
                </a:solidFill>
                <a:latin typeface="Times New Roman" panose="02020603050405020304" charset="0"/>
                <a:cs typeface="Times New Roman" panose="02020603050405020304" charset="0"/>
              </a:rPr>
              <a:t>➣ </a:t>
            </a:r>
            <a:r>
              <a:rPr lang="vi-VN" sz="2700" dirty="0">
                <a:solidFill>
                  <a:schemeClr val="lt1"/>
                </a:solidFill>
                <a:latin typeface="Times New Roman" panose="02020603050405020304" charset="0"/>
                <a:cs typeface="Times New Roman" panose="02020603050405020304" charset="0"/>
              </a:rPr>
              <a:t>Cung cấp đề xuất chất lượng cao, theo thời gian thực</a:t>
            </a:r>
            <a:endParaRPr lang="en-US" sz="2700" dirty="0">
              <a:solidFill>
                <a:schemeClr val="lt1"/>
              </a:solidFill>
              <a:latin typeface="Times New Roman" panose="02020603050405020304" charset="0"/>
              <a:cs typeface="Times New Roman" panose="02020603050405020304" charset="0"/>
            </a:endParaRPr>
          </a:p>
          <a:p>
            <a:pPr marL="0" indent="0" algn="just">
              <a:lnSpc>
                <a:spcPct val="130000"/>
              </a:lnSpc>
              <a:buNone/>
            </a:pPr>
            <a:endParaRPr sz="2700" dirty="0">
              <a:solidFill>
                <a:schemeClr val="lt1"/>
              </a:solidFill>
              <a:latin typeface="Times New Roman" panose="02020603050405020304" charset="0"/>
              <a:cs typeface="Times New Roman" panose="02020603050405020304" charset="0"/>
            </a:endParaRPr>
          </a:p>
          <a:p>
            <a:pPr marL="0" indent="0" algn="just">
              <a:lnSpc>
                <a:spcPct val="130000"/>
              </a:lnSpc>
              <a:buClr>
                <a:schemeClr val="dk1"/>
              </a:buClr>
              <a:buSzPts val="1100"/>
              <a:buFont typeface="Arial" panose="020B0604020202020204"/>
              <a:buNone/>
            </a:pP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Dễ</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dàng</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triển</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khai</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các</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đề</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xuất</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cá</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nhân</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hoá</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trong</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vài</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ngày</a:t>
            </a:r>
            <a:endParaRPr lang="en-US" sz="2700" dirty="0">
              <a:solidFill>
                <a:schemeClr val="lt1"/>
              </a:solidFill>
              <a:latin typeface="Times New Roman" panose="02020603050405020304" charset="0"/>
              <a:cs typeface="Times New Roman" panose="02020603050405020304" charset="0"/>
            </a:endParaRPr>
          </a:p>
          <a:p>
            <a:pPr marL="0" indent="0" algn="just">
              <a:lnSpc>
                <a:spcPct val="130000"/>
              </a:lnSpc>
              <a:buClr>
                <a:schemeClr val="dk1"/>
              </a:buClr>
              <a:buSzPts val="1100"/>
              <a:buFont typeface="Arial" panose="020B0604020202020204"/>
              <a:buNone/>
            </a:pPr>
            <a:endParaRPr lang="en-US" sz="2700" dirty="0">
              <a:solidFill>
                <a:schemeClr val="lt1"/>
              </a:solidFill>
              <a:latin typeface="Times New Roman" panose="02020603050405020304" charset="0"/>
              <a:cs typeface="Times New Roman" panose="02020603050405020304" charset="0"/>
            </a:endParaRPr>
          </a:p>
          <a:p>
            <a:pPr algn="just">
              <a:lnSpc>
                <a:spcPct val="130000"/>
              </a:lnSpc>
              <a:buClr>
                <a:schemeClr val="dk1"/>
              </a:buClr>
              <a:buSzPts val="1100"/>
            </a:pPr>
            <a:r>
              <a:rPr lang="en-US" sz="2700" dirty="0">
                <a:solidFill>
                  <a:schemeClr val="lt1"/>
                </a:solidFill>
                <a:latin typeface="Times New Roman" panose="02020603050405020304" charset="0"/>
                <a:cs typeface="Times New Roman" panose="02020603050405020304" charset="0"/>
              </a:rPr>
              <a:t>➣ </a:t>
            </a:r>
            <a:r>
              <a:rPr lang="vi-VN" sz="2700" dirty="0">
                <a:solidFill>
                  <a:schemeClr val="lt1"/>
                </a:solidFill>
                <a:latin typeface="Times New Roman" panose="02020603050405020304" charset="0"/>
                <a:cs typeface="Times New Roman" panose="02020603050405020304" charset="0"/>
              </a:rPr>
              <a:t>Bảo mật và quyền riêng tư về dữ liệu</a:t>
            </a:r>
            <a:endParaRPr lang="en-US" sz="2700" dirty="0">
              <a:solidFill>
                <a:schemeClr val="lt1"/>
              </a:solidFill>
              <a:latin typeface="Times New Roman" panose="02020603050405020304" charset="0"/>
              <a:cs typeface="Times New Roman" panose="02020603050405020304" charset="0"/>
            </a:endParaRPr>
          </a:p>
          <a:p>
            <a:pPr algn="just">
              <a:lnSpc>
                <a:spcPct val="130000"/>
              </a:lnSpc>
              <a:buClr>
                <a:schemeClr val="dk1"/>
              </a:buClr>
              <a:buSzPts val="1100"/>
            </a:pPr>
            <a:endParaRPr lang="en-US" sz="2700" dirty="0">
              <a:solidFill>
                <a:schemeClr val="lt1"/>
              </a:solidFill>
              <a:latin typeface="Times New Roman" panose="02020603050405020304" charset="0"/>
              <a:cs typeface="Times New Roman" panose="02020603050405020304" charset="0"/>
            </a:endParaRPr>
          </a:p>
          <a:p>
            <a:pPr algn="just">
              <a:lnSpc>
                <a:spcPct val="130000"/>
              </a:lnSpc>
              <a:buClr>
                <a:schemeClr val="dk1"/>
              </a:buClr>
              <a:buSzPts val="1100"/>
            </a:pP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Cá</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nhân</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hoá</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mọi</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điểm</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tiếp</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xúc</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trong</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quá</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trình</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của</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khách</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hàng</a:t>
            </a:r>
            <a:endParaRPr lang="en-US" sz="2700" dirty="0">
              <a:solidFill>
                <a:schemeClr val="lt1"/>
              </a:solidFill>
              <a:latin typeface="Times New Roman" panose="02020603050405020304" charset="0"/>
              <a:cs typeface="Times New Roman" panose="02020603050405020304" charset="0"/>
            </a:endParaRPr>
          </a:p>
          <a:p>
            <a:pPr algn="just">
              <a:lnSpc>
                <a:spcPct val="130000"/>
              </a:lnSpc>
              <a:buClr>
                <a:schemeClr val="dk1"/>
              </a:buClr>
              <a:buSzPts val="1100"/>
            </a:pPr>
            <a:endParaRPr lang="en-US" sz="2700" dirty="0">
              <a:solidFill>
                <a:schemeClr val="lt1"/>
              </a:solidFill>
              <a:latin typeface="Times New Roman" panose="02020603050405020304" charset="0"/>
              <a:cs typeface="Times New Roman" panose="02020603050405020304" charset="0"/>
            </a:endParaRPr>
          </a:p>
        </p:txBody>
      </p:sp>
      <p:pic>
        <p:nvPicPr>
          <p:cNvPr id="133" name="Google Shape;133;p15"/>
          <p:cNvPicPr preferRelativeResize="0"/>
          <p:nvPr/>
        </p:nvPicPr>
        <p:blipFill rotWithShape="1">
          <a:blip r:embed="rId4"/>
          <a:srcRect/>
          <a:stretch>
            <a:fillRect/>
          </a:stretch>
        </p:blipFill>
        <p:spPr>
          <a:xfrm>
            <a:off x="8581259" y="-2335773"/>
            <a:ext cx="5706711" cy="5078973"/>
          </a:xfrm>
          <a:prstGeom prst="rect">
            <a:avLst/>
          </a:prstGeom>
          <a:noFill/>
          <a:ln>
            <a:noFill/>
          </a:ln>
        </p:spPr>
      </p:pic>
      <p:pic>
        <p:nvPicPr>
          <p:cNvPr id="134" name="Google Shape;134;p15"/>
          <p:cNvPicPr preferRelativeResize="0"/>
          <p:nvPr/>
        </p:nvPicPr>
        <p:blipFill rotWithShape="1">
          <a:blip r:embed="rId5"/>
          <a:srcRect/>
          <a:stretch>
            <a:fillRect/>
          </a:stretch>
        </p:blipFill>
        <p:spPr>
          <a:xfrm>
            <a:off x="1601937" y="7681603"/>
            <a:ext cx="5214911" cy="4941128"/>
          </a:xfrm>
          <a:prstGeom prst="rect">
            <a:avLst/>
          </a:prstGeom>
          <a:noFill/>
          <a:ln>
            <a:noFill/>
          </a:ln>
        </p:spPr>
      </p:pic>
      <p:sp>
        <p:nvSpPr>
          <p:cNvPr id="9"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dirty="0">
                <a:solidFill>
                  <a:srgbClr val="FFFFFF"/>
                </a:solidFill>
                <a:latin typeface="Times New Roman" panose="02020603050405020304" charset="0"/>
                <a:ea typeface="Play" panose="00000500000000000000"/>
                <a:cs typeface="Times New Roman" panose="02020603050405020304" charset="0"/>
                <a:sym typeface="Play" panose="00000500000000000000"/>
              </a:rPr>
              <a:t>15</a:t>
            </a:r>
          </a:p>
        </p:txBody>
      </p:sp>
    </p:spTree>
    <p:extLst>
      <p:ext uri="{BB962C8B-B14F-4D97-AF65-F5344CB8AC3E}">
        <p14:creationId xmlns:p14="http://schemas.microsoft.com/office/powerpoint/2010/main" val="1314632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29"/>
        <p:cNvGrpSpPr/>
        <p:nvPr/>
      </p:nvGrpSpPr>
      <p:grpSpPr>
        <a:xfrm>
          <a:off x="0" y="0"/>
          <a:ext cx="0" cy="0"/>
          <a:chOff x="0" y="0"/>
          <a:chExt cx="0" cy="0"/>
        </a:xfrm>
      </p:grpSpPr>
      <p:pic>
        <p:nvPicPr>
          <p:cNvPr id="130" name="Google Shape;130;p15"/>
          <p:cNvPicPr preferRelativeResize="0"/>
          <p:nvPr/>
        </p:nvPicPr>
        <p:blipFill rotWithShape="1">
          <a:blip r:embed="rId3">
            <a:alphaModFix amt="19999"/>
          </a:blip>
          <a:srcRect/>
          <a:stretch>
            <a:fillRect/>
          </a:stretch>
        </p:blipFill>
        <p:spPr>
          <a:xfrm>
            <a:off x="-1839083" y="1299375"/>
            <a:ext cx="24354667" cy="11751126"/>
          </a:xfrm>
          <a:prstGeom prst="rect">
            <a:avLst/>
          </a:prstGeom>
          <a:noFill/>
          <a:ln>
            <a:noFill/>
          </a:ln>
        </p:spPr>
      </p:pic>
      <p:sp>
        <p:nvSpPr>
          <p:cNvPr id="131" name="Google Shape;131;p15"/>
          <p:cNvSpPr txBox="1"/>
          <p:nvPr/>
        </p:nvSpPr>
        <p:spPr>
          <a:xfrm>
            <a:off x="7958455" y="4153554"/>
            <a:ext cx="7552055" cy="1099820"/>
          </a:xfrm>
          <a:prstGeom prst="rect">
            <a:avLst/>
          </a:prstGeom>
          <a:noFill/>
          <a:ln>
            <a:noFill/>
          </a:ln>
        </p:spPr>
        <p:txBody>
          <a:bodyPr spcFirstLastPara="1" wrap="square" lIns="0" tIns="0" rIns="0" bIns="0" anchor="t" anchorCtr="0">
            <a:spAutoFit/>
          </a:bodyPr>
          <a:lstStyle/>
          <a:p>
            <a:pPr marL="0" indent="0">
              <a:lnSpc>
                <a:spcPct val="110000"/>
              </a:lnSpc>
              <a:buNone/>
            </a:pPr>
            <a:r>
              <a:rPr lang="en-US" sz="6500" dirty="0" err="1">
                <a:solidFill>
                  <a:srgbClr val="FFFFFF"/>
                </a:solidFill>
                <a:latin typeface="Times New Roman" panose="02020603050405020304" charset="0"/>
                <a:cs typeface="Times New Roman" panose="02020603050405020304" charset="0"/>
                <a:sym typeface="+mn-ea"/>
              </a:rPr>
              <a:t>Cách</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cài</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đặt</a:t>
            </a:r>
            <a:endParaRPr lang="en-US" sz="6500" dirty="0">
              <a:solidFill>
                <a:srgbClr val="FFFFFF"/>
              </a:solidFill>
              <a:latin typeface="Times New Roman" panose="02020603050405020304" charset="0"/>
              <a:cs typeface="Times New Roman" panose="02020603050405020304" charset="0"/>
              <a:sym typeface="+mn-ea"/>
            </a:endParaRPr>
          </a:p>
        </p:txBody>
      </p:sp>
      <p:pic>
        <p:nvPicPr>
          <p:cNvPr id="133" name="Google Shape;133;p15"/>
          <p:cNvPicPr preferRelativeResize="0"/>
          <p:nvPr/>
        </p:nvPicPr>
        <p:blipFill rotWithShape="1">
          <a:blip r:embed="rId4"/>
          <a:srcRect/>
          <a:stretch>
            <a:fillRect/>
          </a:stretch>
        </p:blipFill>
        <p:spPr>
          <a:xfrm>
            <a:off x="8581259" y="-2335773"/>
            <a:ext cx="5706711" cy="5078973"/>
          </a:xfrm>
          <a:prstGeom prst="rect">
            <a:avLst/>
          </a:prstGeom>
          <a:noFill/>
          <a:ln>
            <a:noFill/>
          </a:ln>
        </p:spPr>
      </p:pic>
      <p:pic>
        <p:nvPicPr>
          <p:cNvPr id="134" name="Google Shape;134;p15"/>
          <p:cNvPicPr preferRelativeResize="0"/>
          <p:nvPr/>
        </p:nvPicPr>
        <p:blipFill rotWithShape="1">
          <a:blip r:embed="rId5"/>
          <a:srcRect/>
          <a:stretch>
            <a:fillRect/>
          </a:stretch>
        </p:blipFill>
        <p:spPr>
          <a:xfrm>
            <a:off x="1601937" y="7681603"/>
            <a:ext cx="5214911" cy="4941128"/>
          </a:xfrm>
          <a:prstGeom prst="rect">
            <a:avLst/>
          </a:prstGeom>
          <a:noFill/>
          <a:ln>
            <a:noFill/>
          </a:ln>
        </p:spPr>
      </p:pic>
      <p:sp>
        <p:nvSpPr>
          <p:cNvPr id="9"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a:solidFill>
                  <a:srgbClr val="FFFFFF"/>
                </a:solidFill>
                <a:latin typeface="Play" panose="00000500000000000000"/>
                <a:ea typeface="Play" panose="00000500000000000000"/>
                <a:cs typeface="Play" panose="00000500000000000000"/>
                <a:sym typeface="Play" panose="00000500000000000000"/>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333"/>
        <p:cNvGrpSpPr/>
        <p:nvPr/>
      </p:nvGrpSpPr>
      <p:grpSpPr>
        <a:xfrm>
          <a:off x="0" y="0"/>
          <a:ext cx="0" cy="0"/>
          <a:chOff x="0" y="0"/>
          <a:chExt cx="0" cy="0"/>
        </a:xfrm>
      </p:grpSpPr>
      <p:grpSp>
        <p:nvGrpSpPr>
          <p:cNvPr id="334" name="Google Shape;334;p33"/>
          <p:cNvGrpSpPr/>
          <p:nvPr/>
        </p:nvGrpSpPr>
        <p:grpSpPr>
          <a:xfrm>
            <a:off x="3386978" y="3665702"/>
            <a:ext cx="11514150" cy="2030735"/>
            <a:chOff x="0" y="57150"/>
            <a:chExt cx="15352200" cy="2707646"/>
          </a:xfrm>
        </p:grpSpPr>
        <p:sp>
          <p:nvSpPr>
            <p:cNvPr id="335" name="Google Shape;335;p33"/>
            <p:cNvSpPr txBox="1"/>
            <p:nvPr/>
          </p:nvSpPr>
          <p:spPr>
            <a:xfrm>
              <a:off x="0" y="57150"/>
              <a:ext cx="15352200" cy="180509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000" b="0" i="0" u="none" strike="noStrike" cap="none">
                  <a:solidFill>
                    <a:srgbClr val="FFFFFF"/>
                  </a:solidFill>
                  <a:latin typeface="Times New Roman" panose="02020603050405020304" charset="0"/>
                  <a:ea typeface="Play" panose="00000500000000000000"/>
                  <a:cs typeface="Times New Roman" panose="02020603050405020304" charset="0"/>
                  <a:sym typeface="Play" panose="00000500000000000000"/>
                </a:rPr>
                <a:t>Thank you for listening!</a:t>
              </a:r>
            </a:p>
          </p:txBody>
        </p:sp>
        <p:sp>
          <p:nvSpPr>
            <p:cNvPr id="336" name="Google Shape;336;p33"/>
            <p:cNvSpPr txBox="1"/>
            <p:nvPr/>
          </p:nvSpPr>
          <p:spPr>
            <a:xfrm>
              <a:off x="1142986" y="2018883"/>
              <a:ext cx="13066200" cy="745913"/>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lang="en-US" sz="2800" b="0" i="0" u="none" strike="noStrike" cap="none">
                <a:solidFill>
                  <a:srgbClr val="FFFFFF"/>
                </a:solidFill>
                <a:latin typeface="Times New Roman" panose="02020603050405020304" charset="0"/>
                <a:ea typeface="Arial" panose="020B0604020202020204"/>
                <a:cs typeface="Times New Roman" panose="02020603050405020304" charset="0"/>
                <a:sym typeface="Arial" panose="020B0604020202020204"/>
              </a:endParaRPr>
            </a:p>
          </p:txBody>
        </p:sp>
      </p:grpSp>
      <p:pic>
        <p:nvPicPr>
          <p:cNvPr id="337" name="Google Shape;337;p33"/>
          <p:cNvPicPr preferRelativeResize="0"/>
          <p:nvPr/>
        </p:nvPicPr>
        <p:blipFill rotWithShape="1">
          <a:blip r:embed="rId3">
            <a:alphaModFix amt="39000"/>
          </a:blip>
          <a:srcRect l="28361"/>
          <a:stretch>
            <a:fillRect/>
          </a:stretch>
        </p:blipFill>
        <p:spPr>
          <a:xfrm>
            <a:off x="-611019" y="7506944"/>
            <a:ext cx="14418413" cy="5560112"/>
          </a:xfrm>
          <a:prstGeom prst="rect">
            <a:avLst/>
          </a:prstGeom>
          <a:noFill/>
          <a:ln>
            <a:noFill/>
          </a:ln>
        </p:spPr>
      </p:pic>
      <p:pic>
        <p:nvPicPr>
          <p:cNvPr id="338" name="Google Shape;338;p33"/>
          <p:cNvPicPr preferRelativeResize="0"/>
          <p:nvPr/>
        </p:nvPicPr>
        <p:blipFill rotWithShape="1">
          <a:blip r:embed="rId3"/>
          <a:srcRect/>
          <a:stretch>
            <a:fillRect/>
          </a:stretch>
        </p:blipFill>
        <p:spPr>
          <a:xfrm>
            <a:off x="1626185" y="7625725"/>
            <a:ext cx="18119809" cy="5005597"/>
          </a:xfrm>
          <a:prstGeom prst="rect">
            <a:avLst/>
          </a:prstGeom>
          <a:noFill/>
          <a:ln>
            <a:noFill/>
          </a:ln>
        </p:spPr>
      </p:pic>
      <p:pic>
        <p:nvPicPr>
          <p:cNvPr id="340" name="Google Shape;340;p33"/>
          <p:cNvPicPr preferRelativeResize="0"/>
          <p:nvPr/>
        </p:nvPicPr>
        <p:blipFill rotWithShape="1">
          <a:blip r:embed="rId4"/>
          <a:srcRect/>
          <a:stretch>
            <a:fillRect/>
          </a:stretch>
        </p:blipFill>
        <p:spPr>
          <a:xfrm>
            <a:off x="1075008" y="985838"/>
            <a:ext cx="702051" cy="5373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4"/>
          <p:cNvPicPr preferRelativeResize="0"/>
          <p:nvPr/>
        </p:nvPicPr>
        <p:blipFill rotWithShape="1">
          <a:blip r:embed="rId3"/>
          <a:srcRect l="8284" t="44281" r="2541" b="4861"/>
          <a:stretch>
            <a:fillRect/>
          </a:stretch>
        </p:blipFill>
        <p:spPr>
          <a:xfrm>
            <a:off x="0" y="0"/>
            <a:ext cx="18288000" cy="10286997"/>
          </a:xfrm>
          <a:prstGeom prst="rect">
            <a:avLst/>
          </a:prstGeom>
          <a:noFill/>
          <a:ln>
            <a:noFill/>
          </a:ln>
        </p:spPr>
      </p:pic>
      <p:sp>
        <p:nvSpPr>
          <p:cNvPr id="105" name="Google Shape;105;p14"/>
          <p:cNvSpPr txBox="1"/>
          <p:nvPr/>
        </p:nvSpPr>
        <p:spPr>
          <a:xfrm>
            <a:off x="1028700" y="1085850"/>
            <a:ext cx="11301000" cy="135382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8000">
                <a:solidFill>
                  <a:srgbClr val="FFFFFF"/>
                </a:solidFill>
                <a:latin typeface="Times New Roman" panose="02020603050405020304" charset="0"/>
                <a:ea typeface="Play" panose="00000500000000000000"/>
                <a:cs typeface="Times New Roman" panose="02020603050405020304" charset="0"/>
                <a:sym typeface="Play" panose="00000500000000000000"/>
              </a:rPr>
              <a:t>Content</a:t>
            </a:r>
          </a:p>
        </p:txBody>
      </p:sp>
      <p:sp>
        <p:nvSpPr>
          <p:cNvPr id="106" name="Google Shape;106;p14"/>
          <p:cNvSpPr txBox="1"/>
          <p:nvPr/>
        </p:nvSpPr>
        <p:spPr>
          <a:xfrm>
            <a:off x="8333520" y="2597115"/>
            <a:ext cx="8851800" cy="5397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700" dirty="0" err="1">
                <a:solidFill>
                  <a:srgbClr val="FFFFFF"/>
                </a:solidFill>
                <a:latin typeface="Times New Roman" panose="02020603050405020304" charset="0"/>
                <a:cs typeface="Times New Roman" panose="02020603050405020304" charset="0"/>
              </a:rPr>
              <a:t>Giới</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thiệu</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khái</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quát</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về</a:t>
            </a:r>
            <a:r>
              <a:rPr lang="en-US" sz="2700" dirty="0">
                <a:solidFill>
                  <a:srgbClr val="FFFFFF"/>
                </a:solidFill>
                <a:latin typeface="Times New Roman" panose="02020603050405020304" charset="0"/>
                <a:cs typeface="Times New Roman" panose="02020603050405020304" charset="0"/>
              </a:rPr>
              <a:t> Recommendation System </a:t>
            </a:r>
          </a:p>
        </p:txBody>
      </p:sp>
      <p:sp>
        <p:nvSpPr>
          <p:cNvPr id="107" name="Google Shape;107;p14"/>
          <p:cNvSpPr txBox="1"/>
          <p:nvPr/>
        </p:nvSpPr>
        <p:spPr>
          <a:xfrm>
            <a:off x="8333520" y="3676750"/>
            <a:ext cx="8851800" cy="5397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700" dirty="0" err="1">
                <a:solidFill>
                  <a:srgbClr val="FFFFFF"/>
                </a:solidFill>
                <a:latin typeface="Times New Roman" panose="02020603050405020304" charset="0"/>
                <a:cs typeface="Times New Roman" panose="02020603050405020304" charset="0"/>
              </a:rPr>
              <a:t>Mục</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tiêu</a:t>
            </a:r>
            <a:r>
              <a:rPr lang="en-US" sz="2700" dirty="0">
                <a:solidFill>
                  <a:srgbClr val="FFFFFF"/>
                </a:solidFill>
                <a:latin typeface="Times New Roman" panose="02020603050405020304" charset="0"/>
                <a:cs typeface="Times New Roman" panose="02020603050405020304" charset="0"/>
              </a:rPr>
              <a:t> Recommendation </a:t>
            </a:r>
          </a:p>
        </p:txBody>
      </p:sp>
      <p:sp>
        <p:nvSpPr>
          <p:cNvPr id="108" name="Google Shape;108;p14"/>
          <p:cNvSpPr txBox="1"/>
          <p:nvPr/>
        </p:nvSpPr>
        <p:spPr>
          <a:xfrm>
            <a:off x="8407180" y="6801610"/>
            <a:ext cx="8851800" cy="5397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700" dirty="0" err="1">
                <a:solidFill>
                  <a:srgbClr val="FFFFFF"/>
                </a:solidFill>
                <a:latin typeface="Times New Roman" panose="02020603050405020304" charset="0"/>
                <a:cs typeface="Times New Roman" panose="02020603050405020304" charset="0"/>
              </a:rPr>
              <a:t>Thuật</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toán</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triển</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khai</a:t>
            </a:r>
            <a:endParaRPr lang="en-US" sz="2700" dirty="0">
              <a:solidFill>
                <a:srgbClr val="FFFFFF"/>
              </a:solidFill>
              <a:latin typeface="Times New Roman" panose="02020603050405020304" charset="0"/>
              <a:cs typeface="Times New Roman" panose="02020603050405020304" charset="0"/>
            </a:endParaRPr>
          </a:p>
        </p:txBody>
      </p:sp>
      <p:sp>
        <p:nvSpPr>
          <p:cNvPr id="110" name="Google Shape;110;p14"/>
          <p:cNvSpPr txBox="1"/>
          <p:nvPr/>
        </p:nvSpPr>
        <p:spPr>
          <a:xfrm>
            <a:off x="8407520" y="7787405"/>
            <a:ext cx="8851800" cy="5397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700" dirty="0" err="1">
                <a:solidFill>
                  <a:srgbClr val="FFFFFF"/>
                </a:solidFill>
                <a:latin typeface="Times New Roman" panose="02020603050405020304" charset="0"/>
                <a:cs typeface="Times New Roman" panose="02020603050405020304" charset="0"/>
                <a:sym typeface="+mn-ea"/>
              </a:rPr>
              <a:t>Đặc</a:t>
            </a:r>
            <a:r>
              <a:rPr lang="en-US" sz="2700" dirty="0">
                <a:solidFill>
                  <a:srgbClr val="FFFFFF"/>
                </a:solidFill>
                <a:latin typeface="Times New Roman" panose="02020603050405020304" charset="0"/>
                <a:cs typeface="Times New Roman" panose="02020603050405020304" charset="0"/>
                <a:sym typeface="+mn-ea"/>
              </a:rPr>
              <a:t> </a:t>
            </a:r>
            <a:r>
              <a:rPr lang="en-US" sz="2700" dirty="0" err="1">
                <a:solidFill>
                  <a:srgbClr val="FFFFFF"/>
                </a:solidFill>
                <a:latin typeface="Times New Roman" panose="02020603050405020304" charset="0"/>
                <a:cs typeface="Times New Roman" panose="02020603050405020304" charset="0"/>
                <a:sym typeface="+mn-ea"/>
              </a:rPr>
              <a:t>điểm</a:t>
            </a:r>
            <a:r>
              <a:rPr lang="en-US" sz="2700" dirty="0">
                <a:solidFill>
                  <a:srgbClr val="FFFFFF"/>
                </a:solidFill>
                <a:latin typeface="Times New Roman" panose="02020603050405020304" charset="0"/>
                <a:cs typeface="Times New Roman" panose="02020603050405020304" charset="0"/>
                <a:sym typeface="+mn-ea"/>
              </a:rPr>
              <a:t> </a:t>
            </a:r>
            <a:r>
              <a:rPr lang="en-US" sz="2700" dirty="0" err="1">
                <a:solidFill>
                  <a:srgbClr val="FFFFFF"/>
                </a:solidFill>
                <a:latin typeface="Times New Roman" panose="02020603050405020304" charset="0"/>
                <a:cs typeface="Times New Roman" panose="02020603050405020304" charset="0"/>
                <a:sym typeface="+mn-ea"/>
              </a:rPr>
              <a:t>nổi</a:t>
            </a:r>
            <a:r>
              <a:rPr lang="en-US" sz="2700" dirty="0">
                <a:solidFill>
                  <a:srgbClr val="FFFFFF"/>
                </a:solidFill>
                <a:latin typeface="Times New Roman" panose="02020603050405020304" charset="0"/>
                <a:cs typeface="Times New Roman" panose="02020603050405020304" charset="0"/>
                <a:sym typeface="+mn-ea"/>
              </a:rPr>
              <a:t> </a:t>
            </a:r>
            <a:r>
              <a:rPr lang="en-US" sz="2700" dirty="0" err="1">
                <a:solidFill>
                  <a:srgbClr val="FFFFFF"/>
                </a:solidFill>
                <a:latin typeface="Times New Roman" panose="02020603050405020304" charset="0"/>
                <a:cs typeface="Times New Roman" panose="02020603050405020304" charset="0"/>
                <a:sym typeface="+mn-ea"/>
              </a:rPr>
              <a:t>bật</a:t>
            </a:r>
            <a:endParaRPr lang="en-US" sz="2700" dirty="0">
              <a:solidFill>
                <a:srgbClr val="FFFFFF"/>
              </a:solidFill>
              <a:latin typeface="Times New Roman" panose="02020603050405020304" charset="0"/>
              <a:cs typeface="Times New Roman" panose="02020603050405020304" charset="0"/>
              <a:sym typeface="+mn-ea"/>
            </a:endParaRPr>
          </a:p>
        </p:txBody>
      </p:sp>
      <p:cxnSp>
        <p:nvCxnSpPr>
          <p:cNvPr id="111" name="Google Shape;111;p14"/>
          <p:cNvCxnSpPr/>
          <p:nvPr/>
        </p:nvCxnSpPr>
        <p:spPr>
          <a:xfrm>
            <a:off x="8333520" y="3262830"/>
            <a:ext cx="8851800" cy="0"/>
          </a:xfrm>
          <a:prstGeom prst="straightConnector1">
            <a:avLst/>
          </a:prstGeom>
          <a:noFill/>
          <a:ln w="9525" cap="flat" cmpd="sng">
            <a:solidFill>
              <a:srgbClr val="FFFFFF"/>
            </a:solidFill>
            <a:prstDash val="solid"/>
            <a:round/>
            <a:headEnd type="none" w="sm" len="sm"/>
            <a:tailEnd type="none" w="sm" len="sm"/>
          </a:ln>
        </p:spPr>
      </p:cxnSp>
      <p:cxnSp>
        <p:nvCxnSpPr>
          <p:cNvPr id="112" name="Google Shape;112;p14"/>
          <p:cNvCxnSpPr/>
          <p:nvPr/>
        </p:nvCxnSpPr>
        <p:spPr>
          <a:xfrm>
            <a:off x="8333520" y="4330040"/>
            <a:ext cx="8851800" cy="0"/>
          </a:xfrm>
          <a:prstGeom prst="straightConnector1">
            <a:avLst/>
          </a:prstGeom>
          <a:noFill/>
          <a:ln w="9525" cap="flat" cmpd="sng">
            <a:solidFill>
              <a:srgbClr val="FFFFFF"/>
            </a:solidFill>
            <a:prstDash val="solid"/>
            <a:round/>
            <a:headEnd type="none" w="sm" len="sm"/>
            <a:tailEnd type="none" w="sm" len="sm"/>
          </a:ln>
        </p:spPr>
      </p:cxnSp>
      <p:cxnSp>
        <p:nvCxnSpPr>
          <p:cNvPr id="113" name="Google Shape;113;p14"/>
          <p:cNvCxnSpPr/>
          <p:nvPr/>
        </p:nvCxnSpPr>
        <p:spPr>
          <a:xfrm>
            <a:off x="8333520" y="5456575"/>
            <a:ext cx="8851800" cy="0"/>
          </a:xfrm>
          <a:prstGeom prst="straightConnector1">
            <a:avLst/>
          </a:prstGeom>
          <a:noFill/>
          <a:ln w="9525" cap="flat" cmpd="sng">
            <a:solidFill>
              <a:srgbClr val="FFFFFF"/>
            </a:solidFill>
            <a:prstDash val="solid"/>
            <a:round/>
            <a:headEnd type="none" w="sm" len="sm"/>
            <a:tailEnd type="none" w="sm" len="sm"/>
          </a:ln>
        </p:spPr>
      </p:cxnSp>
      <p:cxnSp>
        <p:nvCxnSpPr>
          <p:cNvPr id="114" name="Google Shape;114;p14"/>
          <p:cNvCxnSpPr/>
          <p:nvPr/>
        </p:nvCxnSpPr>
        <p:spPr>
          <a:xfrm>
            <a:off x="8407520" y="6487475"/>
            <a:ext cx="8851800" cy="0"/>
          </a:xfrm>
          <a:prstGeom prst="straightConnector1">
            <a:avLst/>
          </a:prstGeom>
          <a:noFill/>
          <a:ln w="9525" cap="flat" cmpd="sng">
            <a:solidFill>
              <a:srgbClr val="FFFFFF"/>
            </a:solidFill>
            <a:prstDash val="solid"/>
            <a:round/>
            <a:headEnd type="none" w="sm" len="sm"/>
            <a:tailEnd type="none" w="sm" len="sm"/>
          </a:ln>
        </p:spPr>
      </p:cxnSp>
      <p:pic>
        <p:nvPicPr>
          <p:cNvPr id="115" name="Google Shape;115;p14"/>
          <p:cNvPicPr preferRelativeResize="0"/>
          <p:nvPr/>
        </p:nvPicPr>
        <p:blipFill rotWithShape="1">
          <a:blip r:embed="rId4"/>
          <a:srcRect/>
          <a:stretch>
            <a:fillRect/>
          </a:stretch>
        </p:blipFill>
        <p:spPr>
          <a:xfrm>
            <a:off x="7236993" y="6891365"/>
            <a:ext cx="684494" cy="494080"/>
          </a:xfrm>
          <a:prstGeom prst="rect">
            <a:avLst/>
          </a:prstGeom>
          <a:noFill/>
          <a:ln>
            <a:noFill/>
          </a:ln>
        </p:spPr>
      </p:pic>
      <p:pic>
        <p:nvPicPr>
          <p:cNvPr id="116" name="Google Shape;116;p14"/>
          <p:cNvPicPr preferRelativeResize="0"/>
          <p:nvPr/>
        </p:nvPicPr>
        <p:blipFill rotWithShape="1">
          <a:blip r:embed="rId5"/>
          <a:srcRect/>
          <a:stretch>
            <a:fillRect/>
          </a:stretch>
        </p:blipFill>
        <p:spPr>
          <a:xfrm>
            <a:off x="7195847" y="2597132"/>
            <a:ext cx="543337" cy="713211"/>
          </a:xfrm>
          <a:prstGeom prst="rect">
            <a:avLst/>
          </a:prstGeom>
          <a:noFill/>
          <a:ln>
            <a:noFill/>
          </a:ln>
        </p:spPr>
      </p:pic>
      <p:pic>
        <p:nvPicPr>
          <p:cNvPr id="117" name="Google Shape;117;p14"/>
          <p:cNvPicPr preferRelativeResize="0"/>
          <p:nvPr/>
        </p:nvPicPr>
        <p:blipFill rotWithShape="1">
          <a:blip r:embed="rId6"/>
          <a:srcRect/>
          <a:stretch>
            <a:fillRect/>
          </a:stretch>
        </p:blipFill>
        <p:spPr>
          <a:xfrm>
            <a:off x="7328106" y="3590123"/>
            <a:ext cx="411069" cy="713211"/>
          </a:xfrm>
          <a:prstGeom prst="rect">
            <a:avLst/>
          </a:prstGeom>
          <a:noFill/>
          <a:ln>
            <a:noFill/>
          </a:ln>
        </p:spPr>
      </p:pic>
      <p:pic>
        <p:nvPicPr>
          <p:cNvPr id="118" name="Google Shape;118;p14"/>
          <p:cNvPicPr preferRelativeResize="0"/>
          <p:nvPr/>
        </p:nvPicPr>
        <p:blipFill rotWithShape="1">
          <a:blip r:embed="rId7"/>
          <a:srcRect/>
          <a:stretch>
            <a:fillRect/>
          </a:stretch>
        </p:blipFill>
        <p:spPr>
          <a:xfrm>
            <a:off x="7221153" y="5716057"/>
            <a:ext cx="624949" cy="642471"/>
          </a:xfrm>
          <a:prstGeom prst="rect">
            <a:avLst/>
          </a:prstGeom>
          <a:noFill/>
          <a:ln>
            <a:noFill/>
          </a:ln>
        </p:spPr>
      </p:pic>
      <p:pic>
        <p:nvPicPr>
          <p:cNvPr id="119" name="Google Shape;119;p14"/>
          <p:cNvPicPr preferRelativeResize="0"/>
          <p:nvPr/>
        </p:nvPicPr>
        <p:blipFill rotWithShape="1">
          <a:blip r:embed="rId8"/>
          <a:srcRect/>
          <a:stretch>
            <a:fillRect/>
          </a:stretch>
        </p:blipFill>
        <p:spPr>
          <a:xfrm>
            <a:off x="7236995" y="4720592"/>
            <a:ext cx="593290" cy="578188"/>
          </a:xfrm>
          <a:prstGeom prst="rect">
            <a:avLst/>
          </a:prstGeom>
          <a:noFill/>
          <a:ln>
            <a:noFill/>
          </a:ln>
        </p:spPr>
      </p:pic>
      <p:sp>
        <p:nvSpPr>
          <p:cNvPr id="121" name="Google Shape;121;p14"/>
          <p:cNvSpPr txBox="1"/>
          <p:nvPr/>
        </p:nvSpPr>
        <p:spPr>
          <a:xfrm>
            <a:off x="8407520" y="5810510"/>
            <a:ext cx="8851800" cy="5397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700" dirty="0" err="1">
                <a:solidFill>
                  <a:srgbClr val="FFFFFF"/>
                </a:solidFill>
                <a:latin typeface="Times New Roman" panose="02020603050405020304" charset="0"/>
                <a:cs typeface="Times New Roman" panose="02020603050405020304" charset="0"/>
              </a:rPr>
              <a:t>Giới</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thiệu</a:t>
            </a:r>
            <a:r>
              <a:rPr lang="en-US" sz="2700" dirty="0">
                <a:solidFill>
                  <a:srgbClr val="FFFFFF"/>
                </a:solidFill>
                <a:latin typeface="Times New Roman" panose="02020603050405020304" charset="0"/>
                <a:cs typeface="Times New Roman" panose="02020603050405020304" charset="0"/>
              </a:rPr>
              <a:t> Recommendation </a:t>
            </a:r>
            <a:r>
              <a:rPr lang="en-US" sz="2700" dirty="0" err="1">
                <a:solidFill>
                  <a:srgbClr val="FFFFFF"/>
                </a:solidFill>
                <a:latin typeface="Times New Roman" panose="02020603050405020304" charset="0"/>
                <a:cs typeface="Times New Roman" panose="02020603050405020304" charset="0"/>
              </a:rPr>
              <a:t>của</a:t>
            </a:r>
            <a:r>
              <a:rPr lang="en-US" sz="2700" dirty="0">
                <a:solidFill>
                  <a:srgbClr val="FFFFFF"/>
                </a:solidFill>
                <a:latin typeface="Times New Roman" panose="02020603050405020304" charset="0"/>
                <a:cs typeface="Times New Roman" panose="02020603050405020304" charset="0"/>
              </a:rPr>
              <a:t> Amazon </a:t>
            </a:r>
            <a:r>
              <a:rPr lang="en-US" sz="2700" dirty="0" err="1">
                <a:solidFill>
                  <a:srgbClr val="FFFFFF"/>
                </a:solidFill>
                <a:latin typeface="Times New Roman" panose="02020603050405020304" charset="0"/>
                <a:cs typeface="Times New Roman" panose="02020603050405020304" charset="0"/>
              </a:rPr>
              <a:t>Personlize</a:t>
            </a:r>
            <a:endParaRPr lang="en-US" sz="2700" dirty="0">
              <a:solidFill>
                <a:srgbClr val="FFFFFF"/>
              </a:solidFill>
              <a:latin typeface="Times New Roman" panose="02020603050405020304" charset="0"/>
              <a:cs typeface="Times New Roman" panose="02020603050405020304" charset="0"/>
            </a:endParaRPr>
          </a:p>
        </p:txBody>
      </p:sp>
      <p:cxnSp>
        <p:nvCxnSpPr>
          <p:cNvPr id="122" name="Google Shape;122;p14"/>
          <p:cNvCxnSpPr/>
          <p:nvPr/>
        </p:nvCxnSpPr>
        <p:spPr>
          <a:xfrm>
            <a:off x="8407520" y="7598145"/>
            <a:ext cx="8851800" cy="0"/>
          </a:xfrm>
          <a:prstGeom prst="straightConnector1">
            <a:avLst/>
          </a:prstGeom>
          <a:noFill/>
          <a:ln w="9525" cap="flat" cmpd="sng">
            <a:solidFill>
              <a:srgbClr val="FFFFFF"/>
            </a:solidFill>
            <a:prstDash val="solid"/>
            <a:round/>
            <a:headEnd type="none" w="sm" len="sm"/>
            <a:tailEnd type="none" w="sm" len="sm"/>
          </a:ln>
        </p:spPr>
      </p:cxnSp>
      <p:pic>
        <p:nvPicPr>
          <p:cNvPr id="125" name="Google Shape;125;p14"/>
          <p:cNvPicPr preferRelativeResize="0"/>
          <p:nvPr/>
        </p:nvPicPr>
        <p:blipFill rotWithShape="1">
          <a:blip r:embed="rId9"/>
          <a:srcRect/>
          <a:stretch>
            <a:fillRect/>
          </a:stretch>
        </p:blipFill>
        <p:spPr>
          <a:xfrm>
            <a:off x="7221420" y="7809615"/>
            <a:ext cx="733433" cy="501401"/>
          </a:xfrm>
          <a:prstGeom prst="rect">
            <a:avLst/>
          </a:prstGeom>
          <a:noFill/>
          <a:ln>
            <a:noFill/>
          </a:ln>
        </p:spPr>
      </p:pic>
      <p:sp>
        <p:nvSpPr>
          <p:cNvPr id="4" name="Google Shape;107;p14"/>
          <p:cNvSpPr txBox="1"/>
          <p:nvPr/>
        </p:nvSpPr>
        <p:spPr>
          <a:xfrm>
            <a:off x="8332885" y="4818480"/>
            <a:ext cx="8851800" cy="5397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700" dirty="0" err="1">
                <a:solidFill>
                  <a:srgbClr val="FFFFFF"/>
                </a:solidFill>
                <a:latin typeface="Times New Roman" panose="02020603050405020304" charset="0"/>
                <a:cs typeface="Times New Roman" panose="02020603050405020304" charset="0"/>
              </a:rPr>
              <a:t>Phương</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pháp</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tiếp</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cận</a:t>
            </a:r>
            <a:endParaRPr lang="en-US" sz="2700" dirty="0">
              <a:solidFill>
                <a:srgbClr val="FFFFFF"/>
              </a:solidFill>
              <a:latin typeface="Times New Roman" panose="02020603050405020304" charset="0"/>
              <a:cs typeface="Times New Roman" panose="02020603050405020304" charset="0"/>
            </a:endParaRPr>
          </a:p>
        </p:txBody>
      </p:sp>
      <p:cxnSp>
        <p:nvCxnSpPr>
          <p:cNvPr id="2" name="Google Shape;122;p14"/>
          <p:cNvCxnSpPr/>
          <p:nvPr/>
        </p:nvCxnSpPr>
        <p:spPr>
          <a:xfrm>
            <a:off x="8407520" y="8569695"/>
            <a:ext cx="8851800" cy="0"/>
          </a:xfrm>
          <a:prstGeom prst="straightConnector1">
            <a:avLst/>
          </a:prstGeom>
          <a:noFill/>
          <a:ln w="9525" cap="flat" cmpd="sng">
            <a:solidFill>
              <a:srgbClr val="FFFFFF"/>
            </a:solidFill>
            <a:prstDash val="solid"/>
            <a:round/>
            <a:headEnd type="none" w="sm" len="sm"/>
            <a:tailEnd type="none" w="sm" len="sm"/>
          </a:ln>
        </p:spPr>
      </p:cxnSp>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298214" y="8764522"/>
            <a:ext cx="579754" cy="612024"/>
          </a:xfrm>
          <a:prstGeom prst="rect">
            <a:avLst/>
          </a:prstGeom>
        </p:spPr>
      </p:pic>
      <p:sp>
        <p:nvSpPr>
          <p:cNvPr id="3" name="Google Shape;121;p14"/>
          <p:cNvSpPr txBox="1"/>
          <p:nvPr/>
        </p:nvSpPr>
        <p:spPr>
          <a:xfrm>
            <a:off x="8407520" y="8829935"/>
            <a:ext cx="8851800" cy="5397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700" dirty="0" err="1">
                <a:solidFill>
                  <a:srgbClr val="FFFFFF"/>
                </a:solidFill>
                <a:latin typeface="Times New Roman" panose="02020603050405020304" charset="0"/>
                <a:cs typeface="Times New Roman" panose="02020603050405020304" charset="0"/>
              </a:rPr>
              <a:t>Cách</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cài</a:t>
            </a:r>
            <a:r>
              <a:rPr lang="en-US" sz="2700" dirty="0">
                <a:solidFill>
                  <a:srgbClr val="FFFFFF"/>
                </a:solidFill>
                <a:latin typeface="Times New Roman" panose="02020603050405020304" charset="0"/>
                <a:cs typeface="Times New Roman" panose="02020603050405020304" charset="0"/>
              </a:rPr>
              <a:t> </a:t>
            </a:r>
            <a:r>
              <a:rPr lang="en-US" sz="2700" dirty="0" err="1">
                <a:solidFill>
                  <a:srgbClr val="FFFFFF"/>
                </a:solidFill>
                <a:latin typeface="Times New Roman" panose="02020603050405020304" charset="0"/>
                <a:cs typeface="Times New Roman" panose="02020603050405020304" charset="0"/>
              </a:rPr>
              <a:t>đặt</a:t>
            </a:r>
            <a:endParaRPr lang="en-US" sz="2700" dirty="0">
              <a:solidFill>
                <a:srgbClr val="FFFFFF"/>
              </a:solidFill>
              <a:latin typeface="Times New Roman" panose="02020603050405020304" charset="0"/>
              <a:cs typeface="Times New Roman" panose="02020603050405020304" charset="0"/>
            </a:endParaRPr>
          </a:p>
        </p:txBody>
      </p:sp>
      <p:sp>
        <p:nvSpPr>
          <p:cNvPr id="12" name="Google Shape;94;p13"/>
          <p:cNvSpPr txBox="1"/>
          <p:nvPr/>
        </p:nvSpPr>
        <p:spPr>
          <a:xfrm>
            <a:off x="15510510" y="8912225"/>
            <a:ext cx="1748790" cy="4978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700" b="1">
                <a:solidFill>
                  <a:srgbClr val="FFFFFF"/>
                </a:solidFill>
                <a:latin typeface="Times New Roman" panose="02020603050405020304" charset="0"/>
                <a:ea typeface="Play" panose="00000500000000000000"/>
                <a:cs typeface="Times New Roman" panose="02020603050405020304" charset="0"/>
                <a:sym typeface="Play" panose="00000500000000000000"/>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29"/>
        <p:cNvGrpSpPr/>
        <p:nvPr/>
      </p:nvGrpSpPr>
      <p:grpSpPr>
        <a:xfrm>
          <a:off x="0" y="0"/>
          <a:ext cx="0" cy="0"/>
          <a:chOff x="0" y="0"/>
          <a:chExt cx="0" cy="0"/>
        </a:xfrm>
      </p:grpSpPr>
      <p:pic>
        <p:nvPicPr>
          <p:cNvPr id="130" name="Google Shape;130;p15"/>
          <p:cNvPicPr preferRelativeResize="0"/>
          <p:nvPr/>
        </p:nvPicPr>
        <p:blipFill rotWithShape="1">
          <a:blip r:embed="rId3">
            <a:alphaModFix amt="19999"/>
          </a:blip>
          <a:srcRect/>
          <a:stretch>
            <a:fillRect/>
          </a:stretch>
        </p:blipFill>
        <p:spPr>
          <a:xfrm>
            <a:off x="-1839083" y="1299375"/>
            <a:ext cx="24354667" cy="11751126"/>
          </a:xfrm>
          <a:prstGeom prst="rect">
            <a:avLst/>
          </a:prstGeom>
          <a:noFill/>
          <a:ln>
            <a:noFill/>
          </a:ln>
        </p:spPr>
      </p:pic>
      <p:sp>
        <p:nvSpPr>
          <p:cNvPr id="131" name="Google Shape;131;p15"/>
          <p:cNvSpPr txBox="1"/>
          <p:nvPr/>
        </p:nvSpPr>
        <p:spPr>
          <a:xfrm>
            <a:off x="563245" y="796381"/>
            <a:ext cx="8580755" cy="2200602"/>
          </a:xfrm>
          <a:prstGeom prst="rect">
            <a:avLst/>
          </a:prstGeom>
          <a:noFill/>
          <a:ln>
            <a:noFill/>
          </a:ln>
        </p:spPr>
        <p:txBody>
          <a:bodyPr spcFirstLastPara="1" wrap="square" lIns="0" tIns="0" rIns="0" bIns="0" anchor="t" anchorCtr="0">
            <a:spAutoFit/>
          </a:bodyPr>
          <a:lstStyle/>
          <a:p>
            <a:pPr marL="0" indent="0">
              <a:lnSpc>
                <a:spcPct val="110000"/>
              </a:lnSpc>
              <a:buNone/>
            </a:pPr>
            <a:r>
              <a:rPr lang="en-US" sz="6500" dirty="0" err="1">
                <a:solidFill>
                  <a:srgbClr val="FFFFFF"/>
                </a:solidFill>
                <a:latin typeface="Times New Roman" panose="02020603050405020304" charset="0"/>
                <a:cs typeface="Times New Roman" panose="02020603050405020304" charset="0"/>
                <a:sym typeface="+mn-ea"/>
              </a:rPr>
              <a:t>Giới</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thiệu</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khái</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quát</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về</a:t>
            </a:r>
            <a:r>
              <a:rPr lang="en-US" sz="6500" dirty="0">
                <a:solidFill>
                  <a:srgbClr val="FFFFFF"/>
                </a:solidFill>
                <a:latin typeface="Times New Roman" panose="02020603050405020304" charset="0"/>
                <a:cs typeface="Times New Roman" panose="02020603050405020304" charset="0"/>
                <a:sym typeface="+mn-ea"/>
              </a:rPr>
              <a:t> Recommendation System</a:t>
            </a:r>
          </a:p>
        </p:txBody>
      </p:sp>
      <p:sp>
        <p:nvSpPr>
          <p:cNvPr id="132" name="Google Shape;132;p15"/>
          <p:cNvSpPr txBox="1"/>
          <p:nvPr/>
        </p:nvSpPr>
        <p:spPr>
          <a:xfrm>
            <a:off x="1825350" y="3169575"/>
            <a:ext cx="14135700" cy="3240887"/>
          </a:xfrm>
          <a:prstGeom prst="rect">
            <a:avLst/>
          </a:prstGeom>
          <a:noFill/>
          <a:ln>
            <a:noFill/>
          </a:ln>
        </p:spPr>
        <p:txBody>
          <a:bodyPr spcFirstLastPara="1" wrap="square" lIns="0" tIns="0" rIns="0" bIns="0" anchor="t" anchorCtr="0">
            <a:spAutoFit/>
          </a:bodyPr>
          <a:lstStyle/>
          <a:p>
            <a:pPr marL="0" indent="0" algn="just">
              <a:lnSpc>
                <a:spcPct val="130000"/>
              </a:lnSpc>
              <a:buNone/>
            </a:pPr>
            <a:endParaRPr sz="2700" dirty="0">
              <a:solidFill>
                <a:schemeClr val="lt1"/>
              </a:solidFill>
              <a:latin typeface="Times New Roman" panose="02020603050405020304" charset="0"/>
              <a:cs typeface="Times New Roman" panose="02020603050405020304" charset="0"/>
            </a:endParaRPr>
          </a:p>
          <a:p>
            <a:pPr marL="0" indent="0" algn="just">
              <a:lnSpc>
                <a:spcPct val="130000"/>
              </a:lnSpc>
              <a:buNone/>
            </a:pPr>
            <a:r>
              <a:rPr lang="en-US" sz="2700" dirty="0">
                <a:solidFill>
                  <a:schemeClr val="lt1"/>
                </a:solidFill>
                <a:latin typeface="Times New Roman" panose="02020603050405020304" charset="0"/>
                <a:cs typeface="Times New Roman" panose="02020603050405020304" charset="0"/>
              </a:rPr>
              <a:t>➣ Recommendation system </a:t>
            </a:r>
            <a:r>
              <a:rPr lang="en-US" sz="2700" dirty="0" err="1">
                <a:solidFill>
                  <a:schemeClr val="lt1"/>
                </a:solidFill>
                <a:latin typeface="Times New Roman" panose="02020603050405020304" charset="0"/>
                <a:cs typeface="Times New Roman" panose="02020603050405020304" charset="0"/>
              </a:rPr>
              <a:t>là</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hệ</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thống</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trí</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tuệ</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nhân</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tạo</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đem</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lại</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gợi</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ý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khách</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hàng</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nhằm</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tăng</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doanh</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số</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bán</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hàng</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doanh</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7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nghiệp</a:t>
            </a:r>
            <a:r>
              <a:rPr lang="en-US"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sz="27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lnSpc>
                <a:spcPct val="130000"/>
              </a:lnSpc>
              <a:buNone/>
            </a:pPr>
            <a:endParaRPr sz="2700" dirty="0">
              <a:solidFill>
                <a:schemeClr val="lt1"/>
              </a:solidFill>
              <a:latin typeface="Times New Roman" panose="02020603050405020304" charset="0"/>
              <a:cs typeface="Times New Roman" panose="02020603050405020304" charset="0"/>
            </a:endParaRPr>
          </a:p>
          <a:p>
            <a:pPr marL="0" indent="0" algn="just">
              <a:lnSpc>
                <a:spcPct val="130000"/>
              </a:lnSpc>
              <a:buClr>
                <a:schemeClr val="dk1"/>
              </a:buClr>
              <a:buSzPts val="1100"/>
              <a:buFont typeface="Arial" panose="020B0604020202020204"/>
              <a:buNone/>
            </a:pPr>
            <a:r>
              <a:rPr lang="en-US" sz="2700" dirty="0">
                <a:solidFill>
                  <a:schemeClr val="lt1"/>
                </a:solidFill>
                <a:latin typeface="Times New Roman" panose="02020603050405020304" charset="0"/>
                <a:cs typeface="Times New Roman" panose="02020603050405020304" charset="0"/>
              </a:rPr>
              <a:t>➣ Recommendation system </a:t>
            </a:r>
            <a:r>
              <a:rPr lang="en-US" sz="2700" dirty="0" err="1">
                <a:solidFill>
                  <a:schemeClr val="lt1"/>
                </a:solidFill>
                <a:latin typeface="Times New Roman" panose="02020603050405020304" charset="0"/>
                <a:cs typeface="Times New Roman" panose="02020603050405020304" charset="0"/>
              </a:rPr>
              <a:t>là</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một</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lớp</a:t>
            </a:r>
            <a:r>
              <a:rPr lang="en-US" sz="2700" dirty="0">
                <a:solidFill>
                  <a:schemeClr val="lt1"/>
                </a:solidFill>
                <a:latin typeface="Times New Roman" panose="02020603050405020304" charset="0"/>
                <a:cs typeface="Times New Roman" panose="02020603050405020304" charset="0"/>
              </a:rPr>
              <a:t> con </a:t>
            </a:r>
            <a:r>
              <a:rPr lang="en-US" sz="2700" dirty="0" err="1">
                <a:solidFill>
                  <a:schemeClr val="lt1"/>
                </a:solidFill>
                <a:latin typeface="Times New Roman" panose="02020603050405020304" charset="0"/>
                <a:cs typeface="Times New Roman" panose="02020603050405020304" charset="0"/>
              </a:rPr>
              <a:t>hệ</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thống</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lọc</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thông</a:t>
            </a:r>
            <a:r>
              <a:rPr lang="en-US" sz="2700" dirty="0">
                <a:solidFill>
                  <a:schemeClr val="lt1"/>
                </a:solidFill>
                <a:latin typeface="Times New Roman" panose="02020603050405020304" charset="0"/>
                <a:cs typeface="Times New Roman" panose="02020603050405020304" charset="0"/>
              </a:rPr>
              <a:t> tin </a:t>
            </a:r>
            <a:r>
              <a:rPr lang="en-US" sz="2700" dirty="0" err="1">
                <a:solidFill>
                  <a:schemeClr val="lt1"/>
                </a:solidFill>
                <a:latin typeface="Times New Roman" panose="02020603050405020304" charset="0"/>
                <a:cs typeface="Times New Roman" panose="02020603050405020304" charset="0"/>
              </a:rPr>
              <a:t>mà</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dự</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đoán</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trước</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cho</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người</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dùng</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cần</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tìm</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kiếm</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nó</a:t>
            </a:r>
            <a:r>
              <a:rPr lang="en-US" sz="2700" dirty="0">
                <a:solidFill>
                  <a:schemeClr val="lt1"/>
                </a:solidFill>
                <a:latin typeface="Times New Roman" panose="02020603050405020304" charset="0"/>
                <a:cs typeface="Times New Roman" panose="02020603050405020304" charset="0"/>
              </a:rPr>
              <a:t>.</a:t>
            </a:r>
          </a:p>
        </p:txBody>
      </p:sp>
      <p:pic>
        <p:nvPicPr>
          <p:cNvPr id="133" name="Google Shape;133;p15"/>
          <p:cNvPicPr preferRelativeResize="0"/>
          <p:nvPr/>
        </p:nvPicPr>
        <p:blipFill rotWithShape="1">
          <a:blip r:embed="rId4"/>
          <a:srcRect/>
          <a:stretch>
            <a:fillRect/>
          </a:stretch>
        </p:blipFill>
        <p:spPr>
          <a:xfrm>
            <a:off x="8581259" y="-2335773"/>
            <a:ext cx="5706711" cy="5078973"/>
          </a:xfrm>
          <a:prstGeom prst="rect">
            <a:avLst/>
          </a:prstGeom>
          <a:noFill/>
          <a:ln>
            <a:noFill/>
          </a:ln>
        </p:spPr>
      </p:pic>
      <p:pic>
        <p:nvPicPr>
          <p:cNvPr id="134" name="Google Shape;134;p15"/>
          <p:cNvPicPr preferRelativeResize="0"/>
          <p:nvPr/>
        </p:nvPicPr>
        <p:blipFill rotWithShape="1">
          <a:blip r:embed="rId5"/>
          <a:srcRect/>
          <a:stretch>
            <a:fillRect/>
          </a:stretch>
        </p:blipFill>
        <p:spPr>
          <a:xfrm>
            <a:off x="1601937" y="7681603"/>
            <a:ext cx="5214911" cy="4941128"/>
          </a:xfrm>
          <a:prstGeom prst="rect">
            <a:avLst/>
          </a:prstGeom>
          <a:noFill/>
          <a:ln>
            <a:noFill/>
          </a:ln>
        </p:spPr>
      </p:pic>
      <p:sp>
        <p:nvSpPr>
          <p:cNvPr id="9"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a:solidFill>
                  <a:srgbClr val="FFFFFF"/>
                </a:solidFill>
                <a:latin typeface="Times New Roman" panose="02020603050405020304" charset="0"/>
                <a:ea typeface="Play" panose="00000500000000000000"/>
                <a:cs typeface="Times New Roman" panose="02020603050405020304" charset="0"/>
                <a:sym typeface="Play" panose="00000500000000000000"/>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29"/>
        <p:cNvGrpSpPr/>
        <p:nvPr/>
      </p:nvGrpSpPr>
      <p:grpSpPr>
        <a:xfrm>
          <a:off x="0" y="0"/>
          <a:ext cx="0" cy="0"/>
          <a:chOff x="0" y="0"/>
          <a:chExt cx="0" cy="0"/>
        </a:xfrm>
      </p:grpSpPr>
      <p:pic>
        <p:nvPicPr>
          <p:cNvPr id="130" name="Google Shape;130;p15"/>
          <p:cNvPicPr preferRelativeResize="0"/>
          <p:nvPr/>
        </p:nvPicPr>
        <p:blipFill rotWithShape="1">
          <a:blip r:embed="rId3">
            <a:alphaModFix amt="19999"/>
          </a:blip>
          <a:srcRect/>
          <a:stretch>
            <a:fillRect/>
          </a:stretch>
        </p:blipFill>
        <p:spPr>
          <a:xfrm>
            <a:off x="-1839083" y="1299375"/>
            <a:ext cx="24354667" cy="11751126"/>
          </a:xfrm>
          <a:prstGeom prst="rect">
            <a:avLst/>
          </a:prstGeom>
          <a:noFill/>
          <a:ln>
            <a:noFill/>
          </a:ln>
        </p:spPr>
      </p:pic>
      <p:sp>
        <p:nvSpPr>
          <p:cNvPr id="131" name="Google Shape;131;p15"/>
          <p:cNvSpPr txBox="1"/>
          <p:nvPr/>
        </p:nvSpPr>
        <p:spPr>
          <a:xfrm>
            <a:off x="1028700" y="977900"/>
            <a:ext cx="7552055" cy="1099820"/>
          </a:xfrm>
          <a:prstGeom prst="rect">
            <a:avLst/>
          </a:prstGeom>
          <a:noFill/>
          <a:ln>
            <a:noFill/>
          </a:ln>
        </p:spPr>
        <p:txBody>
          <a:bodyPr spcFirstLastPara="1" wrap="square" lIns="0" tIns="0" rIns="0" bIns="0" anchor="t" anchorCtr="0">
            <a:spAutoFit/>
          </a:bodyPr>
          <a:lstStyle/>
          <a:p>
            <a:pPr marL="0" indent="0">
              <a:lnSpc>
                <a:spcPct val="110000"/>
              </a:lnSpc>
              <a:buNone/>
            </a:pPr>
            <a:r>
              <a:rPr lang="en-US" sz="6500" dirty="0" err="1">
                <a:solidFill>
                  <a:srgbClr val="FFFFFF"/>
                </a:solidFill>
                <a:latin typeface="Times New Roman" panose="02020603050405020304" charset="0"/>
                <a:cs typeface="Times New Roman" panose="02020603050405020304" charset="0"/>
                <a:sym typeface="+mn-ea"/>
              </a:rPr>
              <a:t>Mục</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tiêu</a:t>
            </a:r>
            <a:r>
              <a:rPr lang="en-US" sz="6500" dirty="0">
                <a:solidFill>
                  <a:srgbClr val="FFFFFF"/>
                </a:solidFill>
                <a:latin typeface="Times New Roman" panose="02020603050405020304" charset="0"/>
                <a:cs typeface="Times New Roman" panose="02020603050405020304" charset="0"/>
                <a:sym typeface="+mn-ea"/>
              </a:rPr>
              <a:t> </a:t>
            </a:r>
          </a:p>
        </p:txBody>
      </p:sp>
      <p:sp>
        <p:nvSpPr>
          <p:cNvPr id="132" name="Google Shape;132;p15"/>
          <p:cNvSpPr txBox="1"/>
          <p:nvPr/>
        </p:nvSpPr>
        <p:spPr>
          <a:xfrm>
            <a:off x="1825625" y="3169285"/>
            <a:ext cx="7270750" cy="4321183"/>
          </a:xfrm>
          <a:prstGeom prst="rect">
            <a:avLst/>
          </a:prstGeom>
          <a:noFill/>
          <a:ln>
            <a:noFill/>
          </a:ln>
        </p:spPr>
        <p:txBody>
          <a:bodyPr spcFirstLastPara="1" wrap="square" lIns="0" tIns="0" rIns="0" bIns="0" anchor="t" anchorCtr="0">
            <a:spAutoFit/>
          </a:bodyPr>
          <a:lstStyle/>
          <a:p>
            <a:pPr marL="0" indent="0" algn="just">
              <a:lnSpc>
                <a:spcPct val="130000"/>
              </a:lnSpc>
              <a:buNone/>
            </a:pPr>
            <a:endParaRPr sz="2700" dirty="0">
              <a:solidFill>
                <a:schemeClr val="lt1"/>
              </a:solidFill>
              <a:latin typeface="Times New Roman" panose="02020603050405020304" charset="0"/>
              <a:cs typeface="Times New Roman" panose="02020603050405020304" charset="0"/>
            </a:endParaRPr>
          </a:p>
          <a:p>
            <a:pPr marL="0" indent="0" algn="just">
              <a:lnSpc>
                <a:spcPct val="130000"/>
              </a:lnSpc>
              <a:buNone/>
            </a:pPr>
            <a:r>
              <a:rPr lang="en-US" sz="2700" dirty="0">
                <a:solidFill>
                  <a:schemeClr val="lt1"/>
                </a:solidFill>
                <a:latin typeface="Times New Roman" panose="02020603050405020304" charset="0"/>
                <a:cs typeface="Times New Roman" panose="02020603050405020304" charset="0"/>
              </a:rPr>
              <a:t>➣  Relevance (</a:t>
            </a:r>
            <a:r>
              <a:rPr lang="en-US" sz="2700" dirty="0" err="1">
                <a:solidFill>
                  <a:schemeClr val="lt1"/>
                </a:solidFill>
                <a:latin typeface="Times New Roman" panose="02020603050405020304" charset="0"/>
                <a:cs typeface="Times New Roman" panose="02020603050405020304" charset="0"/>
              </a:rPr>
              <a:t>tính</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phù</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hợp</a:t>
            </a:r>
            <a:r>
              <a:rPr lang="en-US" sz="2700" dirty="0">
                <a:solidFill>
                  <a:schemeClr val="lt1"/>
                </a:solidFill>
                <a:latin typeface="Times New Roman" panose="02020603050405020304" charset="0"/>
                <a:cs typeface="Times New Roman" panose="02020603050405020304" charset="0"/>
              </a:rPr>
              <a:t>)</a:t>
            </a:r>
          </a:p>
          <a:p>
            <a:pPr marL="0" indent="0" algn="just">
              <a:lnSpc>
                <a:spcPct val="130000"/>
              </a:lnSpc>
              <a:buNone/>
            </a:pPr>
            <a:endParaRPr sz="2700" dirty="0">
              <a:solidFill>
                <a:schemeClr val="lt1"/>
              </a:solidFill>
              <a:latin typeface="Times New Roman" panose="02020603050405020304" charset="0"/>
              <a:cs typeface="Times New Roman" panose="02020603050405020304" charset="0"/>
            </a:endParaRPr>
          </a:p>
          <a:p>
            <a:pPr marL="0" indent="0" algn="just">
              <a:lnSpc>
                <a:spcPct val="130000"/>
              </a:lnSpc>
              <a:buClr>
                <a:schemeClr val="dk1"/>
              </a:buClr>
              <a:buSzPts val="1100"/>
              <a:buFont typeface="Arial" panose="020B0604020202020204"/>
              <a:buNone/>
            </a:pPr>
            <a:r>
              <a:rPr lang="en-US" sz="2700" dirty="0">
                <a:solidFill>
                  <a:schemeClr val="lt1"/>
                </a:solidFill>
                <a:latin typeface="Times New Roman" panose="02020603050405020304" charset="0"/>
                <a:cs typeface="Times New Roman" panose="02020603050405020304" charset="0"/>
              </a:rPr>
              <a:t>➣  Novelty (</a:t>
            </a:r>
            <a:r>
              <a:rPr lang="en-US" sz="2700" dirty="0" err="1">
                <a:solidFill>
                  <a:schemeClr val="lt1"/>
                </a:solidFill>
                <a:latin typeface="Times New Roman" panose="02020603050405020304" charset="0"/>
                <a:cs typeface="Times New Roman" panose="02020603050405020304" charset="0"/>
              </a:rPr>
              <a:t>tính</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mới</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lạ</a:t>
            </a:r>
            <a:r>
              <a:rPr lang="en-US" sz="2700" dirty="0">
                <a:solidFill>
                  <a:schemeClr val="lt1"/>
                </a:solidFill>
                <a:latin typeface="Times New Roman" panose="02020603050405020304" charset="0"/>
                <a:cs typeface="Times New Roman" panose="02020603050405020304" charset="0"/>
              </a:rPr>
              <a:t>)</a:t>
            </a:r>
          </a:p>
          <a:p>
            <a:pPr marL="0" indent="0" algn="just">
              <a:lnSpc>
                <a:spcPct val="130000"/>
              </a:lnSpc>
              <a:buClr>
                <a:schemeClr val="dk1"/>
              </a:buClr>
              <a:buSzPts val="1100"/>
              <a:buFont typeface="Arial" panose="020B0604020202020204"/>
              <a:buNone/>
            </a:pPr>
            <a:endParaRPr lang="en-US" sz="2700" dirty="0">
              <a:solidFill>
                <a:schemeClr val="lt1"/>
              </a:solidFill>
              <a:latin typeface="Times New Roman" panose="02020603050405020304" charset="0"/>
              <a:cs typeface="Times New Roman" panose="02020603050405020304" charset="0"/>
            </a:endParaRPr>
          </a:p>
          <a:p>
            <a:pPr marL="0" indent="0" algn="just">
              <a:lnSpc>
                <a:spcPct val="130000"/>
              </a:lnSpc>
              <a:buClr>
                <a:schemeClr val="dk1"/>
              </a:buClr>
              <a:buSzPts val="1100"/>
              <a:buFont typeface="Arial" panose="020B0604020202020204"/>
              <a:buNone/>
            </a:pPr>
            <a:r>
              <a:rPr lang="en-US" sz="2700" dirty="0">
                <a:solidFill>
                  <a:schemeClr val="lt1"/>
                </a:solidFill>
                <a:latin typeface="Times New Roman" panose="02020603050405020304" charset="0"/>
                <a:cs typeface="Times New Roman" panose="02020603050405020304" charset="0"/>
              </a:rPr>
              <a:t>➣  Serendipity (</a:t>
            </a:r>
            <a:r>
              <a:rPr lang="en-US" sz="2700" dirty="0" err="1">
                <a:solidFill>
                  <a:schemeClr val="lt1"/>
                </a:solidFill>
                <a:latin typeface="Times New Roman" panose="02020603050405020304" charset="0"/>
                <a:cs typeface="Times New Roman" panose="02020603050405020304" charset="0"/>
              </a:rPr>
              <a:t>tính</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tình</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cờ</a:t>
            </a:r>
            <a:r>
              <a:rPr lang="en-US" sz="2700" dirty="0">
                <a:solidFill>
                  <a:schemeClr val="lt1"/>
                </a:solidFill>
                <a:latin typeface="Times New Roman" panose="02020603050405020304" charset="0"/>
                <a:cs typeface="Times New Roman" panose="02020603050405020304" charset="0"/>
              </a:rPr>
              <a:t>)</a:t>
            </a:r>
          </a:p>
          <a:p>
            <a:pPr marL="0" indent="0" algn="just">
              <a:lnSpc>
                <a:spcPct val="130000"/>
              </a:lnSpc>
              <a:buClr>
                <a:schemeClr val="dk1"/>
              </a:buClr>
              <a:buSzPts val="1100"/>
              <a:buFont typeface="Arial" panose="020B0604020202020204"/>
              <a:buNone/>
            </a:pPr>
            <a:endParaRPr lang="en-US" sz="2700" dirty="0">
              <a:solidFill>
                <a:schemeClr val="lt1"/>
              </a:solidFill>
              <a:latin typeface="Times New Roman" panose="02020603050405020304" charset="0"/>
              <a:cs typeface="Times New Roman" panose="02020603050405020304" charset="0"/>
            </a:endParaRPr>
          </a:p>
          <a:p>
            <a:pPr marL="0" indent="0" algn="just">
              <a:lnSpc>
                <a:spcPct val="130000"/>
              </a:lnSpc>
              <a:buClr>
                <a:schemeClr val="dk1"/>
              </a:buClr>
              <a:buSzPts val="1100"/>
              <a:buFont typeface="Arial" panose="020B0604020202020204"/>
              <a:buNone/>
            </a:pP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Mở</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rộng</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sự</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đa</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dạng</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trong</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việc</a:t>
            </a:r>
            <a:r>
              <a:rPr lang="en-US" sz="2700" dirty="0">
                <a:solidFill>
                  <a:schemeClr val="lt1"/>
                </a:solidFill>
                <a:latin typeface="Times New Roman" panose="02020603050405020304" charset="0"/>
                <a:cs typeface="Times New Roman" panose="02020603050405020304" charset="0"/>
              </a:rPr>
              <a:t> </a:t>
            </a:r>
            <a:r>
              <a:rPr lang="en-US" sz="2700" dirty="0" err="1">
                <a:solidFill>
                  <a:schemeClr val="lt1"/>
                </a:solidFill>
                <a:latin typeface="Times New Roman" panose="02020603050405020304" charset="0"/>
                <a:cs typeface="Times New Roman" panose="02020603050405020304" charset="0"/>
              </a:rPr>
              <a:t>gợi</a:t>
            </a:r>
            <a:r>
              <a:rPr lang="en-US" sz="2700" dirty="0">
                <a:solidFill>
                  <a:schemeClr val="lt1"/>
                </a:solidFill>
                <a:latin typeface="Times New Roman" panose="02020603050405020304" charset="0"/>
                <a:cs typeface="Times New Roman" panose="02020603050405020304" charset="0"/>
              </a:rPr>
              <a:t> ý</a:t>
            </a:r>
          </a:p>
        </p:txBody>
      </p:sp>
      <p:pic>
        <p:nvPicPr>
          <p:cNvPr id="133" name="Google Shape;133;p15"/>
          <p:cNvPicPr preferRelativeResize="0"/>
          <p:nvPr/>
        </p:nvPicPr>
        <p:blipFill rotWithShape="1">
          <a:blip r:embed="rId4"/>
          <a:srcRect/>
          <a:stretch>
            <a:fillRect/>
          </a:stretch>
        </p:blipFill>
        <p:spPr>
          <a:xfrm>
            <a:off x="8581259" y="-2335773"/>
            <a:ext cx="5706711" cy="5078973"/>
          </a:xfrm>
          <a:prstGeom prst="rect">
            <a:avLst/>
          </a:prstGeom>
          <a:noFill/>
          <a:ln>
            <a:noFill/>
          </a:ln>
        </p:spPr>
      </p:pic>
      <p:pic>
        <p:nvPicPr>
          <p:cNvPr id="134" name="Google Shape;134;p15"/>
          <p:cNvPicPr preferRelativeResize="0"/>
          <p:nvPr/>
        </p:nvPicPr>
        <p:blipFill rotWithShape="1">
          <a:blip r:embed="rId5"/>
          <a:srcRect/>
          <a:stretch>
            <a:fillRect/>
          </a:stretch>
        </p:blipFill>
        <p:spPr>
          <a:xfrm>
            <a:off x="1601937" y="7681603"/>
            <a:ext cx="5214911" cy="4941128"/>
          </a:xfrm>
          <a:prstGeom prst="rect">
            <a:avLst/>
          </a:prstGeom>
          <a:noFill/>
          <a:ln>
            <a:noFill/>
          </a:ln>
        </p:spPr>
      </p:pic>
      <p:sp>
        <p:nvSpPr>
          <p:cNvPr id="9"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a:solidFill>
                  <a:srgbClr val="FFFFFF"/>
                </a:solidFill>
                <a:latin typeface="Times New Roman" panose="02020603050405020304" charset="0"/>
                <a:ea typeface="Play" panose="00000500000000000000"/>
                <a:cs typeface="Times New Roman" panose="02020603050405020304" charset="0"/>
                <a:sym typeface="Play" panose="00000500000000000000"/>
              </a:rPr>
              <a:t>4</a:t>
            </a:r>
          </a:p>
        </p:txBody>
      </p:sp>
      <p:pic>
        <p:nvPicPr>
          <p:cNvPr id="3" name="Picture 2">
            <a:extLst>
              <a:ext uri="{FF2B5EF4-FFF2-40B4-BE49-F238E27FC236}">
                <a16:creationId xmlns:a16="http://schemas.microsoft.com/office/drawing/2014/main" id="{2F02EA3B-E063-4363-A921-5DF408A0030C}"/>
              </a:ext>
            </a:extLst>
          </p:cNvPr>
          <p:cNvPicPr>
            <a:picLocks noChangeAspect="1"/>
          </p:cNvPicPr>
          <p:nvPr/>
        </p:nvPicPr>
        <p:blipFill>
          <a:blip r:embed="rId6"/>
          <a:stretch>
            <a:fillRect/>
          </a:stretch>
        </p:blipFill>
        <p:spPr>
          <a:xfrm>
            <a:off x="11297623" y="2795814"/>
            <a:ext cx="6737186" cy="59556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29"/>
        <p:cNvGrpSpPr/>
        <p:nvPr/>
      </p:nvGrpSpPr>
      <p:grpSpPr>
        <a:xfrm>
          <a:off x="0" y="0"/>
          <a:ext cx="0" cy="0"/>
          <a:chOff x="0" y="0"/>
          <a:chExt cx="0" cy="0"/>
        </a:xfrm>
      </p:grpSpPr>
      <p:pic>
        <p:nvPicPr>
          <p:cNvPr id="130" name="Google Shape;130;p15"/>
          <p:cNvPicPr preferRelativeResize="0"/>
          <p:nvPr/>
        </p:nvPicPr>
        <p:blipFill rotWithShape="1">
          <a:blip r:embed="rId3">
            <a:alphaModFix amt="19999"/>
          </a:blip>
          <a:srcRect/>
          <a:stretch>
            <a:fillRect/>
          </a:stretch>
        </p:blipFill>
        <p:spPr>
          <a:xfrm>
            <a:off x="-1839083" y="1313980"/>
            <a:ext cx="24354667" cy="11751126"/>
          </a:xfrm>
          <a:prstGeom prst="rect">
            <a:avLst/>
          </a:prstGeom>
          <a:noFill/>
          <a:ln>
            <a:noFill/>
          </a:ln>
        </p:spPr>
      </p:pic>
      <p:sp>
        <p:nvSpPr>
          <p:cNvPr id="131" name="Google Shape;131;p15"/>
          <p:cNvSpPr txBox="1"/>
          <p:nvPr/>
        </p:nvSpPr>
        <p:spPr>
          <a:xfrm>
            <a:off x="1028700" y="977900"/>
            <a:ext cx="7552690" cy="1099820"/>
          </a:xfrm>
          <a:prstGeom prst="rect">
            <a:avLst/>
          </a:prstGeom>
          <a:noFill/>
          <a:ln>
            <a:noFill/>
          </a:ln>
        </p:spPr>
        <p:txBody>
          <a:bodyPr spcFirstLastPara="1" wrap="square" lIns="0" tIns="0" rIns="0" bIns="0" anchor="t" anchorCtr="0">
            <a:spAutoFit/>
          </a:bodyPr>
          <a:lstStyle/>
          <a:p>
            <a:pPr marL="0" indent="0">
              <a:lnSpc>
                <a:spcPct val="110000"/>
              </a:lnSpc>
              <a:buNone/>
            </a:pPr>
            <a:r>
              <a:rPr lang="en-US" sz="6500" dirty="0" err="1">
                <a:solidFill>
                  <a:srgbClr val="FFFFFF"/>
                </a:solidFill>
                <a:latin typeface="Times New Roman" panose="02020603050405020304" charset="0"/>
                <a:cs typeface="Times New Roman" panose="02020603050405020304" charset="0"/>
                <a:sym typeface="+mn-ea"/>
              </a:rPr>
              <a:t>Phương</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pháp</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tiếp</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cận</a:t>
            </a:r>
            <a:endParaRPr lang="en-US" sz="6500" dirty="0">
              <a:solidFill>
                <a:srgbClr val="FFFFFF"/>
              </a:solidFill>
              <a:latin typeface="Times New Roman" panose="02020603050405020304" charset="0"/>
              <a:cs typeface="Times New Roman" panose="02020603050405020304" charset="0"/>
              <a:sym typeface="+mn-ea"/>
            </a:endParaRPr>
          </a:p>
        </p:txBody>
      </p:sp>
      <p:sp>
        <p:nvSpPr>
          <p:cNvPr id="132" name="Google Shape;132;p15"/>
          <p:cNvSpPr txBox="1"/>
          <p:nvPr/>
        </p:nvSpPr>
        <p:spPr>
          <a:xfrm>
            <a:off x="1825625" y="3169285"/>
            <a:ext cx="14062710" cy="3240887"/>
          </a:xfrm>
          <a:prstGeom prst="rect">
            <a:avLst/>
          </a:prstGeom>
          <a:noFill/>
          <a:ln>
            <a:noFill/>
          </a:ln>
        </p:spPr>
        <p:txBody>
          <a:bodyPr spcFirstLastPara="1" wrap="square" lIns="0" tIns="0" rIns="0" bIns="0" anchor="t" anchorCtr="0">
            <a:spAutoFit/>
          </a:bodyPr>
          <a:lstStyle/>
          <a:p>
            <a:pPr marL="0" indent="0" algn="just">
              <a:lnSpc>
                <a:spcPct val="130000"/>
              </a:lnSpc>
              <a:buNone/>
            </a:pPr>
            <a:r>
              <a:rPr lang="en-US" sz="2700" dirty="0">
                <a:solidFill>
                  <a:schemeClr val="lt1"/>
                </a:solidFill>
                <a:latin typeface="Times New Roman" panose="02020603050405020304" charset="0"/>
                <a:cs typeface="Times New Roman" panose="02020603050405020304" charset="0"/>
              </a:rPr>
              <a:t>➣ Collaborative Filtering</a:t>
            </a:r>
            <a:endParaRPr sz="2700" dirty="0">
              <a:solidFill>
                <a:schemeClr val="lt1"/>
              </a:solidFill>
              <a:latin typeface="Times New Roman" panose="02020603050405020304" charset="0"/>
              <a:cs typeface="Times New Roman" panose="02020603050405020304" charset="0"/>
            </a:endParaRPr>
          </a:p>
          <a:p>
            <a:pPr marL="0" indent="0" algn="just">
              <a:lnSpc>
                <a:spcPct val="130000"/>
              </a:lnSpc>
              <a:buClr>
                <a:schemeClr val="dk1"/>
              </a:buClr>
              <a:buSzPts val="1100"/>
              <a:buFont typeface="Arial" panose="020B0604020202020204"/>
              <a:buNone/>
            </a:pPr>
            <a:endParaRPr lang="en-US" sz="2700" dirty="0">
              <a:solidFill>
                <a:schemeClr val="lt1"/>
              </a:solidFill>
              <a:latin typeface="Times New Roman" panose="02020603050405020304" charset="0"/>
              <a:cs typeface="Times New Roman" panose="02020603050405020304" charset="0"/>
            </a:endParaRPr>
          </a:p>
          <a:p>
            <a:pPr marL="0" indent="0" algn="just">
              <a:lnSpc>
                <a:spcPct val="130000"/>
              </a:lnSpc>
              <a:buClr>
                <a:schemeClr val="dk1"/>
              </a:buClr>
              <a:buSzPts val="1100"/>
              <a:buFont typeface="Arial" panose="020B0604020202020204"/>
              <a:buNone/>
            </a:pPr>
            <a:r>
              <a:rPr lang="en-US" sz="2700" dirty="0">
                <a:solidFill>
                  <a:schemeClr val="lt1"/>
                </a:solidFill>
                <a:latin typeface="Times New Roman" panose="02020603050405020304" charset="0"/>
                <a:cs typeface="Times New Roman" panose="02020603050405020304" charset="0"/>
              </a:rPr>
              <a:t>➣ Content-Based Filtering</a:t>
            </a:r>
          </a:p>
          <a:p>
            <a:pPr marL="0" indent="0" algn="just">
              <a:lnSpc>
                <a:spcPct val="130000"/>
              </a:lnSpc>
              <a:buClr>
                <a:schemeClr val="dk1"/>
              </a:buClr>
              <a:buSzPts val="1100"/>
              <a:buFont typeface="Arial" panose="020B0604020202020204"/>
              <a:buNone/>
            </a:pPr>
            <a:endParaRPr lang="en-US" sz="2700" dirty="0">
              <a:solidFill>
                <a:schemeClr val="lt1"/>
              </a:solidFill>
              <a:latin typeface="Times New Roman" panose="02020603050405020304" charset="0"/>
              <a:cs typeface="Times New Roman" panose="02020603050405020304" charset="0"/>
            </a:endParaRPr>
          </a:p>
          <a:p>
            <a:pPr marL="0" indent="0" algn="just">
              <a:lnSpc>
                <a:spcPct val="130000"/>
              </a:lnSpc>
              <a:buClr>
                <a:schemeClr val="dk1"/>
              </a:buClr>
              <a:buSzPts val="1100"/>
              <a:buFont typeface="Arial" panose="020B0604020202020204"/>
              <a:buNone/>
            </a:pPr>
            <a:r>
              <a:rPr lang="en-US" sz="2700" dirty="0">
                <a:solidFill>
                  <a:schemeClr val="lt1"/>
                </a:solidFill>
                <a:latin typeface="Times New Roman" panose="02020603050405020304" charset="0"/>
                <a:cs typeface="Times New Roman" panose="02020603050405020304" charset="0"/>
              </a:rPr>
              <a:t>➣ Hybrid Recommendation System</a:t>
            </a:r>
          </a:p>
          <a:p>
            <a:pPr marL="0" indent="0" algn="just">
              <a:lnSpc>
                <a:spcPct val="130000"/>
              </a:lnSpc>
              <a:buClr>
                <a:schemeClr val="dk1"/>
              </a:buClr>
              <a:buSzPts val="1100"/>
              <a:buFont typeface="Arial" panose="020B0604020202020204"/>
              <a:buNone/>
            </a:pPr>
            <a:endParaRPr lang="en-US" sz="2700" dirty="0">
              <a:solidFill>
                <a:schemeClr val="lt1"/>
              </a:solidFill>
              <a:latin typeface="Times New Roman" panose="02020603050405020304" charset="0"/>
              <a:cs typeface="Times New Roman" panose="02020603050405020304" charset="0"/>
            </a:endParaRPr>
          </a:p>
        </p:txBody>
      </p:sp>
      <p:pic>
        <p:nvPicPr>
          <p:cNvPr id="133" name="Google Shape;133;p15"/>
          <p:cNvPicPr preferRelativeResize="0"/>
          <p:nvPr/>
        </p:nvPicPr>
        <p:blipFill rotWithShape="1">
          <a:blip r:embed="rId4"/>
          <a:srcRect/>
          <a:stretch>
            <a:fillRect/>
          </a:stretch>
        </p:blipFill>
        <p:spPr>
          <a:xfrm>
            <a:off x="8581259" y="-2335773"/>
            <a:ext cx="5706711" cy="5078973"/>
          </a:xfrm>
          <a:prstGeom prst="rect">
            <a:avLst/>
          </a:prstGeom>
          <a:noFill/>
          <a:ln>
            <a:noFill/>
          </a:ln>
        </p:spPr>
      </p:pic>
      <p:pic>
        <p:nvPicPr>
          <p:cNvPr id="134" name="Google Shape;134;p15"/>
          <p:cNvPicPr preferRelativeResize="0"/>
          <p:nvPr/>
        </p:nvPicPr>
        <p:blipFill rotWithShape="1">
          <a:blip r:embed="rId5"/>
          <a:srcRect/>
          <a:stretch>
            <a:fillRect/>
          </a:stretch>
        </p:blipFill>
        <p:spPr>
          <a:xfrm>
            <a:off x="1601937" y="7681603"/>
            <a:ext cx="5214911" cy="4941128"/>
          </a:xfrm>
          <a:prstGeom prst="rect">
            <a:avLst/>
          </a:prstGeom>
          <a:noFill/>
          <a:ln>
            <a:noFill/>
          </a:ln>
        </p:spPr>
      </p:pic>
      <p:sp>
        <p:nvSpPr>
          <p:cNvPr id="9"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a:solidFill>
                  <a:srgbClr val="FFFFFF"/>
                </a:solidFill>
                <a:latin typeface="Times New Roman" panose="02020603050405020304" charset="0"/>
                <a:ea typeface="Play" panose="00000500000000000000"/>
                <a:cs typeface="Times New Roman" panose="02020603050405020304" charset="0"/>
                <a:sym typeface="Play" panose="00000500000000000000"/>
              </a:rPr>
              <a:t>5</a:t>
            </a:r>
          </a:p>
        </p:txBody>
      </p:sp>
      <p:pic>
        <p:nvPicPr>
          <p:cNvPr id="3" name="Picture 2">
            <a:extLst>
              <a:ext uri="{FF2B5EF4-FFF2-40B4-BE49-F238E27FC236}">
                <a16:creationId xmlns:a16="http://schemas.microsoft.com/office/drawing/2014/main" id="{603B133C-C6A7-415D-89DD-2F22C8FAFE23}"/>
              </a:ext>
            </a:extLst>
          </p:cNvPr>
          <p:cNvPicPr>
            <a:picLocks noChangeAspect="1"/>
          </p:cNvPicPr>
          <p:nvPr/>
        </p:nvPicPr>
        <p:blipFill>
          <a:blip r:embed="rId6"/>
          <a:stretch>
            <a:fillRect/>
          </a:stretch>
        </p:blipFill>
        <p:spPr>
          <a:xfrm>
            <a:off x="10954531" y="2952769"/>
            <a:ext cx="5731532" cy="55243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91"/>
        <p:cNvGrpSpPr/>
        <p:nvPr/>
      </p:nvGrpSpPr>
      <p:grpSpPr>
        <a:xfrm>
          <a:off x="0" y="0"/>
          <a:ext cx="0" cy="0"/>
          <a:chOff x="0" y="0"/>
          <a:chExt cx="0" cy="0"/>
        </a:xfrm>
      </p:grpSpPr>
      <p:pic>
        <p:nvPicPr>
          <p:cNvPr id="192" name="Google Shape;192;p18"/>
          <p:cNvPicPr preferRelativeResize="0"/>
          <p:nvPr/>
        </p:nvPicPr>
        <p:blipFill rotWithShape="1">
          <a:blip r:embed="rId3">
            <a:alphaModFix amt="20000"/>
          </a:blip>
          <a:srcRect/>
          <a:stretch>
            <a:fillRect/>
          </a:stretch>
        </p:blipFill>
        <p:spPr>
          <a:xfrm>
            <a:off x="-1795281" y="1488425"/>
            <a:ext cx="24354667" cy="11751126"/>
          </a:xfrm>
          <a:prstGeom prst="rect">
            <a:avLst/>
          </a:prstGeom>
          <a:noFill/>
          <a:ln>
            <a:noFill/>
          </a:ln>
        </p:spPr>
      </p:pic>
      <p:pic>
        <p:nvPicPr>
          <p:cNvPr id="193" name="Google Shape;193;p18"/>
          <p:cNvPicPr preferRelativeResize="0"/>
          <p:nvPr/>
        </p:nvPicPr>
        <p:blipFill rotWithShape="1">
          <a:blip r:embed="rId4"/>
          <a:srcRect/>
          <a:stretch>
            <a:fillRect/>
          </a:stretch>
        </p:blipFill>
        <p:spPr>
          <a:xfrm>
            <a:off x="141525" y="-1231050"/>
            <a:ext cx="7144497" cy="2719527"/>
          </a:xfrm>
          <a:prstGeom prst="rect">
            <a:avLst/>
          </a:prstGeom>
          <a:noFill/>
          <a:ln>
            <a:noFill/>
          </a:ln>
        </p:spPr>
      </p:pic>
      <p:sp>
        <p:nvSpPr>
          <p:cNvPr id="195" name="Google Shape;195;p18"/>
          <p:cNvSpPr txBox="1"/>
          <p:nvPr/>
        </p:nvSpPr>
        <p:spPr>
          <a:xfrm>
            <a:off x="657859" y="828675"/>
            <a:ext cx="12524741" cy="1354217"/>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8000" dirty="0">
                <a:solidFill>
                  <a:srgbClr val="FFFFFF"/>
                </a:solidFill>
                <a:latin typeface="Times New Roman" panose="02020603050405020304" charset="0"/>
                <a:ea typeface="Play" panose="00000500000000000000"/>
                <a:cs typeface="Times New Roman" panose="02020603050405020304" charset="0"/>
                <a:sym typeface="Play" panose="00000500000000000000"/>
              </a:rPr>
              <a:t>Collaborative Filtering</a:t>
            </a:r>
          </a:p>
        </p:txBody>
      </p:sp>
      <p:sp>
        <p:nvSpPr>
          <p:cNvPr id="2" name="Google Shape;200;p18"/>
          <p:cNvSpPr txBox="1"/>
          <p:nvPr/>
        </p:nvSpPr>
        <p:spPr>
          <a:xfrm>
            <a:off x="1395095" y="2182892"/>
            <a:ext cx="14989810" cy="6032421"/>
          </a:xfrm>
          <a:prstGeom prst="rect">
            <a:avLst/>
          </a:prstGeom>
          <a:noFill/>
          <a:ln>
            <a:noFill/>
          </a:ln>
        </p:spPr>
        <p:txBody>
          <a:bodyPr spcFirstLastPara="1" wrap="square" lIns="0" tIns="0" rIns="0" bIns="0" anchor="t" anchorCtr="0">
            <a:spAutoFit/>
          </a:bodyPr>
          <a:lstStyle/>
          <a:p>
            <a:pPr marL="0" marR="0" lvl="0" indent="0" algn="just" rtl="0">
              <a:lnSpc>
                <a:spcPct val="200000"/>
              </a:lnSpc>
              <a:spcBef>
                <a:spcPts val="0"/>
              </a:spcBef>
              <a:spcAft>
                <a:spcPts val="0"/>
              </a:spcAft>
              <a:buNone/>
            </a:pPr>
            <a:r>
              <a:rPr lang="en-US" sz="2800" dirty="0">
                <a:solidFill>
                  <a:schemeClr val="lt1"/>
                </a:solidFill>
                <a:latin typeface="Times New Roman" panose="02020603050405020304" charset="0"/>
                <a:cs typeface="Times New Roman" panose="02020603050405020304" charset="0"/>
              </a:rPr>
              <a:t>T</a:t>
            </a:r>
            <a:r>
              <a:rPr lang="vi-VN" sz="2800" dirty="0">
                <a:solidFill>
                  <a:schemeClr val="lt1"/>
                </a:solidFill>
                <a:latin typeface="Times New Roman" panose="02020603050405020304" charset="0"/>
                <a:cs typeface="Times New Roman" panose="02020603050405020304" charset="0"/>
              </a:rPr>
              <a:t>hường gặp phải ba vấn đề: cold start, scalability và sparsity. </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Bắt đầu lạnh (Cold start): Đối với người dùng hoặc mặt hàng mới, không có đủ dữ liệu để đưa ra các đề xuất chính xác.</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Khả năng mở rộng (Scalability): </a:t>
            </a:r>
            <a:r>
              <a:rPr lang="en-US" sz="2800" dirty="0">
                <a:solidFill>
                  <a:schemeClr val="lt1"/>
                </a:solidFill>
                <a:latin typeface="Times New Roman" panose="02020603050405020304" charset="0"/>
                <a:cs typeface="Times New Roman" panose="02020603050405020304" charset="0"/>
              </a:rPr>
              <a:t>M</a:t>
            </a:r>
            <a:r>
              <a:rPr lang="vi-VN" sz="2800" dirty="0">
                <a:solidFill>
                  <a:schemeClr val="lt1"/>
                </a:solidFill>
                <a:latin typeface="Times New Roman" panose="02020603050405020304" charset="0"/>
                <a:cs typeface="Times New Roman" panose="02020603050405020304" charset="0"/>
              </a:rPr>
              <a:t>ột lượng lớn sức mạnh tính toán thường là cần thiết để tính toán các khuyến nghị.</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Độ thưa thớt (Sparsity): Những người dùng </a:t>
            </a:r>
            <a:r>
              <a:rPr lang="en-US" sz="2800" dirty="0" err="1">
                <a:solidFill>
                  <a:schemeClr val="lt1"/>
                </a:solidFill>
                <a:latin typeface="Times New Roman" panose="02020603050405020304" charset="0"/>
                <a:cs typeface="Times New Roman" panose="02020603050405020304" charset="0"/>
              </a:rPr>
              <a:t>nhiều</a:t>
            </a:r>
            <a:r>
              <a:rPr lang="vi-VN" sz="2800" dirty="0">
                <a:solidFill>
                  <a:schemeClr val="lt1"/>
                </a:solidFill>
                <a:latin typeface="Times New Roman" panose="02020603050405020304" charset="0"/>
                <a:cs typeface="Times New Roman" panose="02020603050405020304" charset="0"/>
              </a:rPr>
              <a:t> nhất sẽ chỉ đánh giá một tập hợp con nhỏ của cơ sở dữ liệu tổng thể</a:t>
            </a:r>
            <a:r>
              <a:rPr lang="en-US" sz="2800" dirty="0">
                <a:solidFill>
                  <a:schemeClr val="lt1"/>
                </a:solidFill>
                <a:latin typeface="Times New Roman" panose="02020603050405020304" charset="0"/>
                <a:cs typeface="Times New Roman" panose="02020603050405020304" charset="0"/>
              </a:rPr>
              <a:t>.</a:t>
            </a:r>
            <a:endParaRPr lang="vi-VN" sz="2800" dirty="0">
              <a:solidFill>
                <a:schemeClr val="lt1"/>
              </a:solidFill>
              <a:latin typeface="Times New Roman" panose="02020603050405020304" charset="0"/>
              <a:cs typeface="Times New Roman" panose="02020603050405020304" charset="0"/>
            </a:endParaRPr>
          </a:p>
        </p:txBody>
      </p:sp>
      <p:sp>
        <p:nvSpPr>
          <p:cNvPr id="11"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dirty="0">
                <a:solidFill>
                  <a:srgbClr val="FFFFFF"/>
                </a:solidFill>
                <a:latin typeface="Times New Roman" panose="02020603050405020304" charset="0"/>
                <a:ea typeface="Play" panose="00000500000000000000"/>
                <a:cs typeface="Times New Roman" panose="02020603050405020304" charset="0"/>
                <a:sym typeface="Play" panose="00000500000000000000"/>
              </a:rPr>
              <a:t>6</a:t>
            </a:r>
          </a:p>
        </p:txBody>
      </p:sp>
    </p:spTree>
    <p:extLst>
      <p:ext uri="{BB962C8B-B14F-4D97-AF65-F5344CB8AC3E}">
        <p14:creationId xmlns:p14="http://schemas.microsoft.com/office/powerpoint/2010/main" val="2167938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91"/>
        <p:cNvGrpSpPr/>
        <p:nvPr/>
      </p:nvGrpSpPr>
      <p:grpSpPr>
        <a:xfrm>
          <a:off x="0" y="0"/>
          <a:ext cx="0" cy="0"/>
          <a:chOff x="0" y="0"/>
          <a:chExt cx="0" cy="0"/>
        </a:xfrm>
      </p:grpSpPr>
      <p:pic>
        <p:nvPicPr>
          <p:cNvPr id="192" name="Google Shape;192;p18"/>
          <p:cNvPicPr preferRelativeResize="0"/>
          <p:nvPr/>
        </p:nvPicPr>
        <p:blipFill rotWithShape="1">
          <a:blip r:embed="rId3">
            <a:alphaModFix amt="20000"/>
          </a:blip>
          <a:srcRect/>
          <a:stretch>
            <a:fillRect/>
          </a:stretch>
        </p:blipFill>
        <p:spPr>
          <a:xfrm>
            <a:off x="-1795281" y="1488425"/>
            <a:ext cx="24354667" cy="11751126"/>
          </a:xfrm>
          <a:prstGeom prst="rect">
            <a:avLst/>
          </a:prstGeom>
          <a:noFill/>
          <a:ln>
            <a:noFill/>
          </a:ln>
        </p:spPr>
      </p:pic>
      <p:pic>
        <p:nvPicPr>
          <p:cNvPr id="193" name="Google Shape;193;p18"/>
          <p:cNvPicPr preferRelativeResize="0"/>
          <p:nvPr/>
        </p:nvPicPr>
        <p:blipFill rotWithShape="1">
          <a:blip r:embed="rId4"/>
          <a:srcRect/>
          <a:stretch>
            <a:fillRect/>
          </a:stretch>
        </p:blipFill>
        <p:spPr>
          <a:xfrm>
            <a:off x="141525" y="-1231050"/>
            <a:ext cx="7144497" cy="2719527"/>
          </a:xfrm>
          <a:prstGeom prst="rect">
            <a:avLst/>
          </a:prstGeom>
          <a:noFill/>
          <a:ln>
            <a:noFill/>
          </a:ln>
        </p:spPr>
      </p:pic>
      <p:sp>
        <p:nvSpPr>
          <p:cNvPr id="195" name="Google Shape;195;p18"/>
          <p:cNvSpPr txBox="1"/>
          <p:nvPr/>
        </p:nvSpPr>
        <p:spPr>
          <a:xfrm>
            <a:off x="657859" y="828675"/>
            <a:ext cx="12524741" cy="1354217"/>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8000" dirty="0">
                <a:solidFill>
                  <a:srgbClr val="FFFFFF"/>
                </a:solidFill>
                <a:latin typeface="Times New Roman" panose="02020603050405020304" charset="0"/>
                <a:ea typeface="Play" panose="00000500000000000000"/>
                <a:cs typeface="Times New Roman" panose="02020603050405020304" charset="0"/>
                <a:sym typeface="Play" panose="00000500000000000000"/>
              </a:rPr>
              <a:t>Content-Based Filtering</a:t>
            </a:r>
          </a:p>
        </p:txBody>
      </p:sp>
      <p:sp>
        <p:nvSpPr>
          <p:cNvPr id="2" name="Google Shape;200;p18"/>
          <p:cNvSpPr txBox="1"/>
          <p:nvPr/>
        </p:nvSpPr>
        <p:spPr>
          <a:xfrm>
            <a:off x="1649095" y="3402349"/>
            <a:ext cx="14989810" cy="2585323"/>
          </a:xfrm>
          <a:prstGeom prst="rect">
            <a:avLst/>
          </a:prstGeom>
          <a:noFill/>
          <a:ln>
            <a:noFill/>
          </a:ln>
        </p:spPr>
        <p:txBody>
          <a:bodyPr spcFirstLastPara="1" wrap="square" lIns="0" tIns="0" rIns="0" bIns="0" anchor="t" anchorCtr="0">
            <a:spAutoFit/>
          </a:bodyPr>
          <a:lstStyle/>
          <a:p>
            <a:pPr marL="0" marR="0" lvl="0" indent="0" algn="just" rtl="0">
              <a:lnSpc>
                <a:spcPct val="200000"/>
              </a:lnSpc>
              <a:spcBef>
                <a:spcPts val="0"/>
              </a:spcBef>
              <a:spcAft>
                <a:spcPts val="0"/>
              </a:spcAft>
              <a:buNone/>
            </a:pPr>
            <a:r>
              <a:rPr lang="en-US" sz="2800" dirty="0">
                <a:solidFill>
                  <a:schemeClr val="lt1"/>
                </a:solidFill>
                <a:latin typeface="Times New Roman" panose="02020603050405020304" charset="0"/>
                <a:cs typeface="Times New Roman" panose="02020603050405020304" charset="0"/>
              </a:rPr>
              <a:t>H</a:t>
            </a:r>
            <a:r>
              <a:rPr lang="vi-VN" sz="2800" dirty="0">
                <a:solidFill>
                  <a:schemeClr val="lt1"/>
                </a:solidFill>
                <a:latin typeface="Times New Roman" panose="02020603050405020304" charset="0"/>
                <a:cs typeface="Times New Roman" panose="02020603050405020304" charset="0"/>
              </a:rPr>
              <a:t>ai loại thông tin:</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1.	Một mô hình sở thích của người dùng.</a:t>
            </a:r>
          </a:p>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2.	Lịch sử tương tác của người dùng với hệ thống giới thiệu</a:t>
            </a:r>
          </a:p>
        </p:txBody>
      </p:sp>
      <p:sp>
        <p:nvSpPr>
          <p:cNvPr id="11"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dirty="0">
                <a:solidFill>
                  <a:srgbClr val="FFFFFF"/>
                </a:solidFill>
                <a:latin typeface="Times New Roman" panose="02020603050405020304" charset="0"/>
                <a:ea typeface="Play" panose="00000500000000000000"/>
                <a:cs typeface="Times New Roman" panose="02020603050405020304" charset="0"/>
                <a:sym typeface="Play" panose="00000500000000000000"/>
              </a:rPr>
              <a:t>7</a:t>
            </a:r>
          </a:p>
        </p:txBody>
      </p:sp>
    </p:spTree>
    <p:extLst>
      <p:ext uri="{BB962C8B-B14F-4D97-AF65-F5344CB8AC3E}">
        <p14:creationId xmlns:p14="http://schemas.microsoft.com/office/powerpoint/2010/main" val="384484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91"/>
        <p:cNvGrpSpPr/>
        <p:nvPr/>
      </p:nvGrpSpPr>
      <p:grpSpPr>
        <a:xfrm>
          <a:off x="0" y="0"/>
          <a:ext cx="0" cy="0"/>
          <a:chOff x="0" y="0"/>
          <a:chExt cx="0" cy="0"/>
        </a:xfrm>
      </p:grpSpPr>
      <p:pic>
        <p:nvPicPr>
          <p:cNvPr id="192" name="Google Shape;192;p18"/>
          <p:cNvPicPr preferRelativeResize="0"/>
          <p:nvPr/>
        </p:nvPicPr>
        <p:blipFill rotWithShape="1">
          <a:blip r:embed="rId3">
            <a:alphaModFix amt="20000"/>
          </a:blip>
          <a:srcRect/>
          <a:stretch>
            <a:fillRect/>
          </a:stretch>
        </p:blipFill>
        <p:spPr>
          <a:xfrm>
            <a:off x="-1795281" y="1488425"/>
            <a:ext cx="24354667" cy="11751126"/>
          </a:xfrm>
          <a:prstGeom prst="rect">
            <a:avLst/>
          </a:prstGeom>
          <a:noFill/>
          <a:ln>
            <a:noFill/>
          </a:ln>
        </p:spPr>
      </p:pic>
      <p:pic>
        <p:nvPicPr>
          <p:cNvPr id="193" name="Google Shape;193;p18"/>
          <p:cNvPicPr preferRelativeResize="0"/>
          <p:nvPr/>
        </p:nvPicPr>
        <p:blipFill rotWithShape="1">
          <a:blip r:embed="rId4"/>
          <a:srcRect/>
          <a:stretch>
            <a:fillRect/>
          </a:stretch>
        </p:blipFill>
        <p:spPr>
          <a:xfrm>
            <a:off x="141525" y="-1231050"/>
            <a:ext cx="7144497" cy="2719527"/>
          </a:xfrm>
          <a:prstGeom prst="rect">
            <a:avLst/>
          </a:prstGeom>
          <a:noFill/>
          <a:ln>
            <a:noFill/>
          </a:ln>
        </p:spPr>
      </p:pic>
      <p:sp>
        <p:nvSpPr>
          <p:cNvPr id="195" name="Google Shape;195;p18"/>
          <p:cNvSpPr txBox="1"/>
          <p:nvPr/>
        </p:nvSpPr>
        <p:spPr>
          <a:xfrm>
            <a:off x="657859" y="828675"/>
            <a:ext cx="14074141" cy="1354217"/>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8000" dirty="0">
                <a:solidFill>
                  <a:srgbClr val="FFFFFF"/>
                </a:solidFill>
                <a:latin typeface="Times New Roman" panose="02020603050405020304" charset="0"/>
                <a:ea typeface="Play" panose="00000500000000000000"/>
                <a:cs typeface="Times New Roman" panose="02020603050405020304" charset="0"/>
                <a:sym typeface="Play" panose="00000500000000000000"/>
              </a:rPr>
              <a:t>Hybrid Recommendation Systems</a:t>
            </a:r>
          </a:p>
        </p:txBody>
      </p:sp>
      <p:sp>
        <p:nvSpPr>
          <p:cNvPr id="2" name="Google Shape;200;p18"/>
          <p:cNvSpPr txBox="1"/>
          <p:nvPr/>
        </p:nvSpPr>
        <p:spPr>
          <a:xfrm>
            <a:off x="2194362" y="2497455"/>
            <a:ext cx="7459303" cy="4308872"/>
          </a:xfrm>
          <a:prstGeom prst="rect">
            <a:avLst/>
          </a:prstGeom>
          <a:noFill/>
          <a:ln>
            <a:noFill/>
          </a:ln>
        </p:spPr>
        <p:txBody>
          <a:bodyPr spcFirstLastPara="1" wrap="square" lIns="0" tIns="0" rIns="0" bIns="0" anchor="t" anchorCtr="0">
            <a:spAutoFit/>
          </a:bodyPr>
          <a:lstStyle/>
          <a:p>
            <a:pPr marL="0" marR="0" lvl="0" indent="0" algn="just" rtl="0">
              <a:lnSpc>
                <a:spcPct val="200000"/>
              </a:lnSpc>
              <a:spcBef>
                <a:spcPts val="0"/>
              </a:spcBef>
              <a:spcAft>
                <a:spcPts val="0"/>
              </a:spcAft>
              <a:buNone/>
            </a:pPr>
            <a:r>
              <a:rPr lang="vi-VN" sz="2800" dirty="0">
                <a:solidFill>
                  <a:schemeClr val="lt1"/>
                </a:solidFill>
                <a:latin typeface="Times New Roman" panose="02020603050405020304" charset="0"/>
                <a:cs typeface="Times New Roman" panose="02020603050405020304" charset="0"/>
              </a:rPr>
              <a:t>Một số kỹ thuật</a:t>
            </a:r>
            <a:r>
              <a:rPr lang="en-US" sz="2800" dirty="0">
                <a:solidFill>
                  <a:schemeClr val="lt1"/>
                </a:solidFill>
                <a:latin typeface="Times New Roman" panose="02020603050405020304" charset="0"/>
                <a:cs typeface="Times New Roman" panose="02020603050405020304" charset="0"/>
              </a:rPr>
              <a:t>:</a:t>
            </a:r>
            <a:endParaRPr lang="vi-VN" sz="2800" dirty="0">
              <a:solidFill>
                <a:schemeClr val="lt1"/>
              </a:solidFill>
              <a:latin typeface="Times New Roman" panose="02020603050405020304" charset="0"/>
              <a:cs typeface="Times New Roman" panose="02020603050405020304" charset="0"/>
            </a:endParaRPr>
          </a:p>
          <a:p>
            <a:pPr marL="457200" marR="0" lvl="0" indent="-457200" algn="just" rtl="0">
              <a:lnSpc>
                <a:spcPct val="200000"/>
              </a:lnSpc>
              <a:spcBef>
                <a:spcPts val="0"/>
              </a:spcBef>
              <a:spcAft>
                <a:spcPts val="0"/>
              </a:spcAft>
              <a:buClr>
                <a:schemeClr val="bg1"/>
              </a:buClr>
              <a:buFont typeface="Symbol" panose="05050102010706020507" pitchFamily="18" charset="2"/>
              <a:buChar char="+"/>
            </a:pPr>
            <a:r>
              <a:rPr lang="vi-VN" sz="2800" dirty="0">
                <a:solidFill>
                  <a:schemeClr val="lt1"/>
                </a:solidFill>
                <a:latin typeface="Times New Roman" panose="02020603050405020304" charset="0"/>
                <a:cs typeface="Times New Roman" panose="02020603050405020304" charset="0"/>
              </a:rPr>
              <a:t>Weighted</a:t>
            </a:r>
          </a:p>
          <a:p>
            <a:pPr marL="457200" marR="0" lvl="0" indent="-457200" algn="just" rtl="0">
              <a:lnSpc>
                <a:spcPct val="200000"/>
              </a:lnSpc>
              <a:spcBef>
                <a:spcPts val="0"/>
              </a:spcBef>
              <a:spcAft>
                <a:spcPts val="0"/>
              </a:spcAft>
              <a:buClr>
                <a:schemeClr val="bg1"/>
              </a:buClr>
              <a:buFont typeface="Symbol" panose="05050102010706020507" pitchFamily="18" charset="2"/>
              <a:buChar char="+"/>
            </a:pPr>
            <a:r>
              <a:rPr lang="vi-VN" sz="2800" dirty="0">
                <a:solidFill>
                  <a:schemeClr val="lt1"/>
                </a:solidFill>
                <a:latin typeface="Times New Roman" panose="02020603050405020304" charset="0"/>
                <a:cs typeface="Times New Roman" panose="02020603050405020304" charset="0"/>
              </a:rPr>
              <a:t>Switching</a:t>
            </a:r>
          </a:p>
          <a:p>
            <a:pPr marL="457200" marR="0" lvl="0" indent="-457200" algn="just" rtl="0">
              <a:lnSpc>
                <a:spcPct val="200000"/>
              </a:lnSpc>
              <a:spcBef>
                <a:spcPts val="0"/>
              </a:spcBef>
              <a:spcAft>
                <a:spcPts val="0"/>
              </a:spcAft>
              <a:buClr>
                <a:schemeClr val="bg1"/>
              </a:buClr>
              <a:buFont typeface="Symbol" panose="05050102010706020507" pitchFamily="18" charset="2"/>
              <a:buChar char="+"/>
            </a:pPr>
            <a:r>
              <a:rPr lang="vi-VN" sz="2800" dirty="0">
                <a:solidFill>
                  <a:schemeClr val="lt1"/>
                </a:solidFill>
                <a:latin typeface="Times New Roman" panose="02020603050405020304" charset="0"/>
                <a:cs typeface="Times New Roman" panose="02020603050405020304" charset="0"/>
              </a:rPr>
              <a:t>Mixed</a:t>
            </a:r>
          </a:p>
          <a:p>
            <a:pPr marL="457200" marR="0" lvl="0" indent="-457200" algn="just" rtl="0">
              <a:lnSpc>
                <a:spcPct val="200000"/>
              </a:lnSpc>
              <a:spcBef>
                <a:spcPts val="0"/>
              </a:spcBef>
              <a:spcAft>
                <a:spcPts val="0"/>
              </a:spcAft>
              <a:buClr>
                <a:schemeClr val="bg1"/>
              </a:buClr>
              <a:buFont typeface="Symbol" panose="05050102010706020507" pitchFamily="18" charset="2"/>
              <a:buChar char="+"/>
            </a:pPr>
            <a:r>
              <a:rPr lang="vi-VN" sz="2800" dirty="0">
                <a:solidFill>
                  <a:schemeClr val="lt1"/>
                </a:solidFill>
                <a:latin typeface="Times New Roman" panose="02020603050405020304" charset="0"/>
                <a:cs typeface="Times New Roman" panose="02020603050405020304" charset="0"/>
              </a:rPr>
              <a:t>Feature Combination</a:t>
            </a:r>
          </a:p>
        </p:txBody>
      </p:sp>
      <p:sp>
        <p:nvSpPr>
          <p:cNvPr id="11"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dirty="0">
                <a:solidFill>
                  <a:srgbClr val="FFFFFF"/>
                </a:solidFill>
                <a:latin typeface="Times New Roman" panose="02020603050405020304" charset="0"/>
                <a:ea typeface="Play" panose="00000500000000000000"/>
                <a:cs typeface="Times New Roman" panose="02020603050405020304" charset="0"/>
                <a:sym typeface="Play" panose="00000500000000000000"/>
              </a:rPr>
              <a:t>8</a:t>
            </a:r>
          </a:p>
        </p:txBody>
      </p:sp>
      <p:sp>
        <p:nvSpPr>
          <p:cNvPr id="3" name="TextBox 2">
            <a:extLst>
              <a:ext uri="{FF2B5EF4-FFF2-40B4-BE49-F238E27FC236}">
                <a16:creationId xmlns:a16="http://schemas.microsoft.com/office/drawing/2014/main" id="{AB57278C-A1D9-4A5E-B558-A498A9F163B5}"/>
              </a:ext>
            </a:extLst>
          </p:cNvPr>
          <p:cNvSpPr txBox="1"/>
          <p:nvPr/>
        </p:nvSpPr>
        <p:spPr>
          <a:xfrm>
            <a:off x="9116487" y="3528506"/>
            <a:ext cx="5615513" cy="2246769"/>
          </a:xfrm>
          <a:prstGeom prst="rect">
            <a:avLst/>
          </a:prstGeom>
          <a:noFill/>
        </p:spPr>
        <p:txBody>
          <a:bodyPr wrap="square" rtlCol="0">
            <a:spAutoFit/>
          </a:bodyPr>
          <a:lstStyle/>
          <a:p>
            <a:pPr marL="457200" indent="-457200">
              <a:buClr>
                <a:schemeClr val="bg1"/>
              </a:buClr>
              <a:buFont typeface="Symbol" panose="05050102010706020507" pitchFamily="18" charset="2"/>
              <a:buChar char="+"/>
            </a:pPr>
            <a:r>
              <a:rPr lang="en-US" sz="2800" dirty="0">
                <a:solidFill>
                  <a:schemeClr val="bg1"/>
                </a:solidFill>
                <a:latin typeface="Times New Roman" panose="02020603050405020304" pitchFamily="18" charset="0"/>
                <a:cs typeface="Times New Roman" panose="02020603050405020304" pitchFamily="18" charset="0"/>
              </a:rPr>
              <a:t>Feature Augmentation</a:t>
            </a:r>
          </a:p>
          <a:p>
            <a:pPr marL="457200" indent="-457200">
              <a:buClr>
                <a:schemeClr val="bg1"/>
              </a:buClr>
              <a:buFont typeface="Symbol" panose="05050102010706020507" pitchFamily="18" charset="2"/>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Clr>
                <a:schemeClr val="bg1"/>
              </a:buClr>
              <a:buFont typeface="Symbol" panose="05050102010706020507" pitchFamily="18" charset="2"/>
              <a:buChar char="+"/>
            </a:pPr>
            <a:r>
              <a:rPr lang="en-US" sz="2800" dirty="0">
                <a:solidFill>
                  <a:schemeClr val="bg1"/>
                </a:solidFill>
                <a:latin typeface="Times New Roman" panose="02020603050405020304" pitchFamily="18" charset="0"/>
                <a:cs typeface="Times New Roman" panose="02020603050405020304" pitchFamily="18" charset="0"/>
              </a:rPr>
              <a:t>Cascade</a:t>
            </a:r>
          </a:p>
          <a:p>
            <a:pPr marL="457200" indent="-457200">
              <a:buClr>
                <a:schemeClr val="bg1"/>
              </a:buClr>
              <a:buFont typeface="Symbol" panose="05050102010706020507" pitchFamily="18" charset="2"/>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Clr>
                <a:schemeClr val="bg1"/>
              </a:buClr>
              <a:buFont typeface="Symbol" panose="05050102010706020507" pitchFamily="18" charset="2"/>
              <a:buChar char="+"/>
            </a:pPr>
            <a:r>
              <a:rPr lang="en-US" sz="2800" dirty="0">
                <a:solidFill>
                  <a:schemeClr val="bg1"/>
                </a:solidFill>
                <a:latin typeface="Times New Roman" panose="02020603050405020304" pitchFamily="18" charset="0"/>
                <a:cs typeface="Times New Roman" panose="02020603050405020304" pitchFamily="18" charset="0"/>
              </a:rPr>
              <a:t>Meta-level</a:t>
            </a:r>
          </a:p>
        </p:txBody>
      </p:sp>
    </p:spTree>
    <p:extLst>
      <p:ext uri="{BB962C8B-B14F-4D97-AF65-F5344CB8AC3E}">
        <p14:creationId xmlns:p14="http://schemas.microsoft.com/office/powerpoint/2010/main" val="2333515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Shape 129"/>
        <p:cNvGrpSpPr/>
        <p:nvPr/>
      </p:nvGrpSpPr>
      <p:grpSpPr>
        <a:xfrm>
          <a:off x="0" y="0"/>
          <a:ext cx="0" cy="0"/>
          <a:chOff x="0" y="0"/>
          <a:chExt cx="0" cy="0"/>
        </a:xfrm>
      </p:grpSpPr>
      <p:pic>
        <p:nvPicPr>
          <p:cNvPr id="130" name="Google Shape;130;p15"/>
          <p:cNvPicPr preferRelativeResize="0"/>
          <p:nvPr/>
        </p:nvPicPr>
        <p:blipFill rotWithShape="1">
          <a:blip r:embed="rId3">
            <a:alphaModFix amt="19999"/>
          </a:blip>
          <a:srcRect/>
          <a:stretch>
            <a:fillRect/>
          </a:stretch>
        </p:blipFill>
        <p:spPr>
          <a:xfrm>
            <a:off x="-1839083" y="1299375"/>
            <a:ext cx="24354667" cy="11751126"/>
          </a:xfrm>
          <a:prstGeom prst="rect">
            <a:avLst/>
          </a:prstGeom>
          <a:noFill/>
          <a:ln>
            <a:noFill/>
          </a:ln>
        </p:spPr>
      </p:pic>
      <p:sp>
        <p:nvSpPr>
          <p:cNvPr id="131" name="Google Shape;131;p15"/>
          <p:cNvSpPr txBox="1"/>
          <p:nvPr/>
        </p:nvSpPr>
        <p:spPr>
          <a:xfrm>
            <a:off x="762450" y="247982"/>
            <a:ext cx="9575800" cy="3300904"/>
          </a:xfrm>
          <a:prstGeom prst="rect">
            <a:avLst/>
          </a:prstGeom>
          <a:noFill/>
          <a:ln>
            <a:noFill/>
          </a:ln>
        </p:spPr>
        <p:txBody>
          <a:bodyPr spcFirstLastPara="1" wrap="square" lIns="0" tIns="0" rIns="0" bIns="0" anchor="t" anchorCtr="0">
            <a:spAutoFit/>
          </a:bodyPr>
          <a:lstStyle/>
          <a:p>
            <a:pPr marL="0" indent="0">
              <a:lnSpc>
                <a:spcPct val="110000"/>
              </a:lnSpc>
              <a:buNone/>
            </a:pPr>
            <a:r>
              <a:rPr lang="en-US" sz="6500" dirty="0" err="1">
                <a:solidFill>
                  <a:srgbClr val="FFFFFF"/>
                </a:solidFill>
                <a:latin typeface="Times New Roman" panose="02020603050405020304" charset="0"/>
                <a:cs typeface="Times New Roman" panose="02020603050405020304" charset="0"/>
                <a:sym typeface="+mn-ea"/>
              </a:rPr>
              <a:t>Giới</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thiệu</a:t>
            </a:r>
            <a:r>
              <a:rPr lang="en-US" sz="6500" dirty="0">
                <a:solidFill>
                  <a:srgbClr val="FFFFFF"/>
                </a:solidFill>
                <a:latin typeface="Times New Roman" panose="02020603050405020304" charset="0"/>
                <a:cs typeface="Times New Roman" panose="02020603050405020304" charset="0"/>
                <a:sym typeface="+mn-ea"/>
              </a:rPr>
              <a:t> </a:t>
            </a:r>
            <a:r>
              <a:rPr lang="en-US" sz="6500" dirty="0" err="1">
                <a:solidFill>
                  <a:srgbClr val="FFFFFF"/>
                </a:solidFill>
                <a:latin typeface="Times New Roman" panose="02020603050405020304" charset="0"/>
                <a:cs typeface="Times New Roman" panose="02020603050405020304" charset="0"/>
                <a:sym typeface="+mn-ea"/>
              </a:rPr>
              <a:t>về</a:t>
            </a:r>
            <a:r>
              <a:rPr lang="en-US" sz="6500" dirty="0">
                <a:solidFill>
                  <a:srgbClr val="FFFFFF"/>
                </a:solidFill>
                <a:latin typeface="Times New Roman" panose="02020603050405020304" charset="0"/>
                <a:cs typeface="Times New Roman" panose="02020603050405020304" charset="0"/>
                <a:sym typeface="+mn-ea"/>
              </a:rPr>
              <a:t> Recommendation </a:t>
            </a:r>
            <a:r>
              <a:rPr lang="en-US" sz="6500" dirty="0" err="1">
                <a:solidFill>
                  <a:srgbClr val="FFFFFF"/>
                </a:solidFill>
                <a:latin typeface="Times New Roman" panose="02020603050405020304" charset="0"/>
                <a:cs typeface="Times New Roman" panose="02020603050405020304" charset="0"/>
                <a:sym typeface="+mn-ea"/>
              </a:rPr>
              <a:t>của</a:t>
            </a:r>
            <a:r>
              <a:rPr lang="en-US" sz="6500" dirty="0">
                <a:solidFill>
                  <a:srgbClr val="FFFFFF"/>
                </a:solidFill>
                <a:latin typeface="Times New Roman" panose="02020603050405020304" charset="0"/>
                <a:cs typeface="Times New Roman" panose="02020603050405020304" charset="0"/>
                <a:sym typeface="+mn-ea"/>
              </a:rPr>
              <a:t> Amazon </a:t>
            </a:r>
            <a:r>
              <a:rPr lang="en-US" sz="6500" dirty="0" err="1">
                <a:solidFill>
                  <a:srgbClr val="FFFFFF"/>
                </a:solidFill>
                <a:latin typeface="Times New Roman" panose="02020603050405020304" charset="0"/>
                <a:cs typeface="Times New Roman" panose="02020603050405020304" charset="0"/>
                <a:sym typeface="+mn-ea"/>
              </a:rPr>
              <a:t>Personlize</a:t>
            </a:r>
            <a:endParaRPr lang="en-US" sz="6500" dirty="0">
              <a:solidFill>
                <a:srgbClr val="FFFFFF"/>
              </a:solidFill>
              <a:latin typeface="Times New Roman" panose="02020603050405020304" charset="0"/>
              <a:cs typeface="Times New Roman" panose="02020603050405020304" charset="0"/>
              <a:sym typeface="+mn-ea"/>
            </a:endParaRPr>
          </a:p>
        </p:txBody>
      </p:sp>
      <p:sp>
        <p:nvSpPr>
          <p:cNvPr id="132" name="Google Shape;132;p15"/>
          <p:cNvSpPr txBox="1"/>
          <p:nvPr/>
        </p:nvSpPr>
        <p:spPr>
          <a:xfrm>
            <a:off x="1775796" y="3712972"/>
            <a:ext cx="14135700" cy="3781035"/>
          </a:xfrm>
          <a:prstGeom prst="rect">
            <a:avLst/>
          </a:prstGeom>
          <a:noFill/>
          <a:ln>
            <a:noFill/>
          </a:ln>
        </p:spPr>
        <p:txBody>
          <a:bodyPr spcFirstLastPara="1" wrap="square" lIns="0" tIns="0" rIns="0" bIns="0" anchor="t" anchorCtr="0">
            <a:spAutoFit/>
          </a:bodyPr>
          <a:lstStyle/>
          <a:p>
            <a:pPr marL="0" indent="0" algn="just">
              <a:lnSpc>
                <a:spcPct val="130000"/>
              </a:lnSpc>
              <a:buNone/>
            </a:pPr>
            <a:r>
              <a:rPr lang="vi-VN" sz="2700" dirty="0">
                <a:solidFill>
                  <a:schemeClr val="lt1"/>
                </a:solidFill>
                <a:latin typeface="Times New Roman" panose="02020603050405020304" charset="0"/>
                <a:cs typeface="Times New Roman" panose="02020603050405020304" charset="0"/>
              </a:rPr>
              <a:t>Amazon Personalize cho phép các nhà phát triển xây dựng ứng dụng bằng chính công nghệ máy học (Machine Learning) mà Amazon.com dùng để đề xuất các nội dung cá nhân hóa theo thời gian thực, kể cả khi họ chưa có chuyên môn về Machine Learning</a:t>
            </a:r>
            <a:endParaRPr lang="en-US" sz="2700" dirty="0">
              <a:solidFill>
                <a:schemeClr val="lt1"/>
              </a:solidFill>
              <a:latin typeface="Times New Roman" panose="02020603050405020304" charset="0"/>
              <a:cs typeface="Times New Roman" panose="02020603050405020304" charset="0"/>
            </a:endParaRPr>
          </a:p>
          <a:p>
            <a:pPr marL="0" indent="0" algn="just">
              <a:lnSpc>
                <a:spcPct val="130000"/>
              </a:lnSpc>
              <a:buNone/>
            </a:pPr>
            <a:endParaRPr lang="en-US" sz="2700" dirty="0">
              <a:solidFill>
                <a:schemeClr val="lt1"/>
              </a:solidFill>
              <a:latin typeface="Times New Roman" panose="02020603050405020304" charset="0"/>
              <a:cs typeface="Times New Roman" panose="02020603050405020304" charset="0"/>
            </a:endParaRPr>
          </a:p>
          <a:p>
            <a:pPr marL="0" indent="0" algn="just">
              <a:lnSpc>
                <a:spcPct val="130000"/>
              </a:lnSpc>
              <a:buClr>
                <a:schemeClr val="dk1"/>
              </a:buClr>
              <a:buSzPts val="1100"/>
              <a:buFont typeface="Arial" panose="020B0604020202020204"/>
              <a:buNone/>
            </a:pPr>
            <a:r>
              <a:rPr lang="vi-VN" sz="2700" dirty="0">
                <a:solidFill>
                  <a:schemeClr val="lt1"/>
                </a:solidFill>
                <a:latin typeface="Times New Roman" panose="02020603050405020304" charset="0"/>
                <a:cs typeface="Times New Roman" panose="02020603050405020304" charset="0"/>
              </a:rPr>
              <a:t>Amazon Personalize giúp dễ dàng xây dựng ứng dụng mang lại trải nghiệm cá nhân hóa, bao gồm cả nội dung đề xuất cho sản phẩm cụ thể, xếp hạng lại sản phẩm cá nhân hóa và tiếp thị trực tiếp tùy chỉnh. Amazon Personalize là một dịch vụ máy học được quản lý toàn phần</a:t>
            </a:r>
            <a:endParaRPr lang="en-US" sz="2700" dirty="0">
              <a:solidFill>
                <a:schemeClr val="lt1"/>
              </a:solidFill>
              <a:latin typeface="Times New Roman" panose="02020603050405020304" charset="0"/>
              <a:cs typeface="Times New Roman" panose="02020603050405020304" charset="0"/>
            </a:endParaRPr>
          </a:p>
        </p:txBody>
      </p:sp>
      <p:pic>
        <p:nvPicPr>
          <p:cNvPr id="133" name="Google Shape;133;p15"/>
          <p:cNvPicPr preferRelativeResize="0"/>
          <p:nvPr/>
        </p:nvPicPr>
        <p:blipFill rotWithShape="1">
          <a:blip r:embed="rId4"/>
          <a:srcRect/>
          <a:stretch>
            <a:fillRect/>
          </a:stretch>
        </p:blipFill>
        <p:spPr>
          <a:xfrm>
            <a:off x="8581259" y="-2335773"/>
            <a:ext cx="5706711" cy="5078973"/>
          </a:xfrm>
          <a:prstGeom prst="rect">
            <a:avLst/>
          </a:prstGeom>
          <a:noFill/>
          <a:ln>
            <a:noFill/>
          </a:ln>
        </p:spPr>
      </p:pic>
      <p:pic>
        <p:nvPicPr>
          <p:cNvPr id="134" name="Google Shape;134;p15"/>
          <p:cNvPicPr preferRelativeResize="0"/>
          <p:nvPr/>
        </p:nvPicPr>
        <p:blipFill rotWithShape="1">
          <a:blip r:embed="rId5"/>
          <a:srcRect/>
          <a:stretch>
            <a:fillRect/>
          </a:stretch>
        </p:blipFill>
        <p:spPr>
          <a:xfrm>
            <a:off x="1601937" y="7681603"/>
            <a:ext cx="5214911" cy="4941128"/>
          </a:xfrm>
          <a:prstGeom prst="rect">
            <a:avLst/>
          </a:prstGeom>
          <a:noFill/>
          <a:ln>
            <a:noFill/>
          </a:ln>
        </p:spPr>
      </p:pic>
      <p:sp>
        <p:nvSpPr>
          <p:cNvPr id="9" name="Google Shape;94;p13"/>
          <p:cNvSpPr txBox="1"/>
          <p:nvPr/>
        </p:nvSpPr>
        <p:spPr>
          <a:xfrm>
            <a:off x="15510510" y="8912225"/>
            <a:ext cx="1748790" cy="479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600" b="1" dirty="0">
                <a:solidFill>
                  <a:srgbClr val="FFFFFF"/>
                </a:solidFill>
                <a:latin typeface="Times New Roman" panose="02020603050405020304" charset="0"/>
                <a:ea typeface="Play" panose="00000500000000000000"/>
                <a:cs typeface="Times New Roman" panose="02020603050405020304" charset="0"/>
                <a:sym typeface="Play" panose="00000500000000000000"/>
              </a:rPr>
              <a:t>9</a:t>
            </a:r>
          </a:p>
        </p:txBody>
      </p:sp>
    </p:spTree>
    <p:extLst>
      <p:ext uri="{BB962C8B-B14F-4D97-AF65-F5344CB8AC3E}">
        <p14:creationId xmlns:p14="http://schemas.microsoft.com/office/powerpoint/2010/main" val="373392219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810</Words>
  <Application>Microsoft Office PowerPoint</Application>
  <PresentationFormat>Custom</PresentationFormat>
  <Paragraphs>113</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Symbol</vt:lpstr>
      <vt:lpstr>Times New Roman</vt:lpstr>
      <vt:lpstr>Calibri</vt:lpstr>
      <vt:lpstr>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Sang Trần</cp:lastModifiedBy>
  <cp:revision>21</cp:revision>
  <dcterms:created xsi:type="dcterms:W3CDTF">2021-11-22T18:05:00Z</dcterms:created>
  <dcterms:modified xsi:type="dcterms:W3CDTF">2021-12-01T03:05:12Z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F35781EB327E43A897E58D457B899230</vt:lpwstr>
  </property>
  <property fmtid="{D5CDD505-2E9C-101B-9397-08002B2CF9AE}" pid="3" name="KSOProductBuildVer">
    <vt:lpwstr>1033-11.2.0.10382</vt:lpwstr>
  </property>
</Properties>
</file>